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8.xml"/>
  <Override ContentType="application/vnd.openxmlformats-officedocument.presentationml.comments+xml" PartName="/ppt/comments/comment10.xml"/>
  <Override ContentType="application/vnd.openxmlformats-officedocument.presentationml.comments+xml" PartName="/ppt/comments/comment23.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7.xml"/>
  <Override ContentType="application/vnd.openxmlformats-officedocument.presentationml.comments+xml" PartName="/ppt/comments/comment18.xml"/>
  <Override ContentType="application/vnd.openxmlformats-officedocument.presentationml.comments+xml" PartName="/ppt/comments/comment14.xml"/>
  <Override ContentType="application/vnd.openxmlformats-officedocument.presentationml.comments+xml" PartName="/ppt/comments/comment27.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26.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5.xml"/>
  <Override ContentType="application/vnd.openxmlformats-officedocument.presentationml.comments+xml" PartName="/ppt/comments/comment30.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12.xml"/>
  <Override ContentType="application/vnd.openxmlformats-officedocument.presentationml.comments+xml" PartName="/ppt/comments/comment29.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oboto"/>
      <p:regular r:id="rId48"/>
      <p:bold r:id="rId49"/>
      <p:italic r:id="rId50"/>
      <p:boldItalic r:id="rId51"/>
    </p:embeddedFont>
    <p:embeddedFont>
      <p:font typeface="Helvetica Neue"/>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1" name="Grant Lesley"/>
  <p:cmAuthor clrIdx="1" id="1" initials="" lastIdx="1" name="Tyler Smith"/>
  <p:cmAuthor clrIdx="2" id="2" initials="" lastIdx="1" name="Georgia L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749FDC-3D51-4618-8D4A-B68A1BB68AA0}">
  <a:tblStyle styleId="{73749FDC-3D51-4618-8D4A-B68A1BB68A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slide" Target="slides/slide40.xml"/><Relationship Id="rId49" Type="http://schemas.openxmlformats.org/officeDocument/2006/relationships/font" Target="fonts/Roboto-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4.xml"/><Relationship Id="rId55" Type="http://schemas.openxmlformats.org/officeDocument/2006/relationships/font" Target="fonts/HelveticaNeue-boldItalic.fntdata"/><Relationship Id="rId10" Type="http://schemas.openxmlformats.org/officeDocument/2006/relationships/slide" Target="slides/slide3.xml"/><Relationship Id="rId54" Type="http://schemas.openxmlformats.org/officeDocument/2006/relationships/font" Target="fonts/HelveticaNeue-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01T21:17:06.198">
    <p:pos x="6000" y="0"/>
    <p:text>Add Picture</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10-30T15:58:14.191">
    <p:pos x="6000" y="0"/>
    <p:text>@greiter1@asu.edu
_Assigned to greiter1@asu.edu_</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10-25T19:38:44.123">
    <p:pos x="6000" y="0"/>
    <p:text>@cpowens2@asu.edu
_Assigned to cpowens2@asu.edu_</p:text>
  </p:cm>
  <p:cm authorId="1" idx="1" dt="2024-10-29T16:39:13.113">
    <p:pos x="2880" y="575"/>
    <p:text>This will be cropped down in ppt</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10-29T23:36:20.939">
    <p:pos x="6000" y="0"/>
    <p:text>@cpowens2@asu.edu</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10-29T23:36:27.100">
    <p:pos x="6000" y="0"/>
    <p:text>@cpowens2@asu.edu</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10-29T23:36:31.966">
    <p:pos x="6000" y="0"/>
    <p:text>@cpowens2@asu.edu</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11-01T20:44:53.551">
    <p:pos x="52" y="50"/>
    <p:text>Add another picture</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10-25T19:41:28.532">
    <p:pos x="6000" y="0"/>
    <p:text>@sshah219@asu.edu
_Assigned to sshah219@asu.edu_</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10-29T23:36:46.513">
    <p:pos x="6000" y="0"/>
    <p:text>@glesley@asu.edu</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10-25T19:40:36.010">
    <p:pos x="6000" y="0"/>
    <p:text>@glesley@asu.edu
_Assigned to glesley@asu.edu_</p:text>
  </p:cm>
  <p:cm authorId="2" idx="1" dt="2024-11-02T05:47:44.132">
    <p:pos x="1074" y="2659"/>
    <p:text>Do we need to change this?</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10-25T19:40:44.092">
    <p:pos x="6000" y="0"/>
    <p:text>@glesley@asu.edu
_Assigned to glesley@asu.edu_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0-25T19:39:30.835">
    <p:pos x="6000" y="0"/>
    <p:text>@emarnol2@asu.edu
_Assigned to emarnol2@asu.edu_</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 dt="2024-10-25T19:40:50.256">
    <p:pos x="6000" y="0"/>
    <p:text>@glesley@asu.edu
_Assigned to glesley@asu.edu_</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 dt="2024-10-25T19:38:06.322">
    <p:pos x="6000" y="0"/>
    <p:text>@gmlee7@asu.edu
_Assigned to gmlee7@asu.edu_</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 dt="2024-10-29T23:36:53.582">
    <p:pos x="6000" y="0"/>
    <p:text>@gmlee7@asu.edu</p:tex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3" dt="2024-10-29T23:37:00.292">
    <p:pos x="6000" y="0"/>
    <p:text>@cpowens2@asu.edu</p:tex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4" dt="2024-10-29T23:37:23.055">
    <p:pos x="6000" y="0"/>
    <p:text>@vkhann10@asu.edu</p:tex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5" dt="2024-10-25T19:38:33.537">
    <p:pos x="6000" y="0"/>
    <p:text>@vkhann10@asu.edu
_Assigned to vkhann10@asu.edu_</p:tex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4-10-29T23:37:33.678">
    <p:pos x="6000" y="0"/>
    <p:text>@glesley@asu.edu</p:tex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7" dt="2024-10-29T23:37:42.698">
    <p:pos x="6000" y="0"/>
    <p:text>@glesley@asu.edu</p:tex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4-10-25T19:40:57.842">
    <p:pos x="6000" y="0"/>
    <p:text>@glesley@asu.edu
_Assigned to glesley@asu.edu_</p:text>
  </p:cm>
  <p:cm authorId="0" idx="29" dt="2024-10-28T18:42:32.435">
    <p:pos x="52" y="50"/>
    <p:text>Break out into multiple slides</p:tex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0" dt="2024-10-29T23:37:49.926">
    <p:pos x="6000" y="0"/>
    <p:text>@emarnol2@asu.edu</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0-25T19:39:37.892">
    <p:pos x="6000" y="0"/>
    <p:text>@emarnol2@asu.edu
_Assigned to emarnol2@asu.edu_</p:tex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1" dt="2024-10-25T19:41:46.489">
    <p:pos x="6000" y="0"/>
    <p:text>@emarnol2@asu.edu
_Assigned to emarnol2@asu.edu_</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1-01T20:27:00.244">
    <p:pos x="6000" y="0"/>
    <p:text>Add enclosed image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10-25T19:39:43.774">
    <p:pos x="6000" y="0"/>
    <p:text>@emarnol2@asu.edu
_Assigned to emarnol2@asu.edu_</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10-25T19:38:59.155">
    <p:pos x="6000" y="0"/>
    <p:text>@glesley@asu.edu
_Assigned to glesley@asu.edu_</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10-25T19:39:52.473">
    <p:pos x="6000" y="0"/>
    <p:text>@glesley@asu.edu
_Assigned to glesley@asu.edu_</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10-25T19:39:59.570">
    <p:pos x="6000" y="0"/>
    <p:text>@glesley@asu.edu
_Assigned to glesley@asu.edu_</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10-25T20:25:20.239">
    <p:pos x="6000" y="0"/>
    <p:text>@greiter1@asu.edu
_Assigned to greiter1@asu.edu_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12f6c8a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12f6c8a9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ecf72ac2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ecf72ac2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ecf72ac2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0ecf72ac2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ecf72ac2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ecf72ac2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0ecf72ac22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0ecf72ac2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Their use in reinforcing layers of the tarp and heat shield ensured mechanical durability without compromising thermal protection.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Carbon fiber - structural component</a:t>
            </a:r>
            <a:endParaRPr/>
          </a:p>
          <a:p>
            <a:pPr indent="0" lvl="0" marL="0" rtl="0" algn="l">
              <a:spcBef>
                <a:spcPts val="0"/>
              </a:spcBef>
              <a:spcAft>
                <a:spcPts val="0"/>
              </a:spcAft>
              <a:buNone/>
            </a:pPr>
            <a:r>
              <a:rPr lang="en"/>
              <a:t>Alumina felt assists in insulation </a:t>
            </a:r>
            <a:endParaRPr/>
          </a:p>
          <a:p>
            <a:pPr indent="0" lvl="0" marL="0" rtl="0" algn="l">
              <a:spcBef>
                <a:spcPts val="0"/>
              </a:spcBef>
              <a:spcAft>
                <a:spcPts val="0"/>
              </a:spcAft>
              <a:buNone/>
            </a:pPr>
            <a:r>
              <a:rPr lang="en"/>
              <a:t>Kapton - reduces air permeability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combination is all to provide structural integrity and thermal insulation in addition to resistance to gas impermeability, all while providing flexibility and </a:t>
            </a:r>
            <a:r>
              <a:rPr lang="en"/>
              <a:t>compatibility</a:t>
            </a:r>
            <a:r>
              <a:rPr lang="en"/>
              <a:t> in housing.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ecf72ac2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ecf72ac2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Plasma sprayed zirconia was used for thermal barrier coating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0ecf72ac2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ecf72ac2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system consists of an auger, sheath, shaft, and motor. The motor induces angular movement on the shaft which in turn rotates the auger. The driving thread on the auger </a:t>
            </a:r>
            <a:r>
              <a:rPr lang="en"/>
              <a:t>transforms</a:t>
            </a:r>
            <a:r>
              <a:rPr lang="en"/>
              <a:t> this angular motion into a vertical motion into the ground. While the auger is rotating the auger’s blade engages the soil and helps to pull the soil up reducing the moment required to deploy the auger.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0f25406c9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0f25406c9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f3311733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0f3311733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enclosure was manufactured from aluminum to reduce the weight and increase adaptability. The silver enclosure was made and used in the rocket fire testing. The white final </a:t>
            </a:r>
            <a:r>
              <a:rPr lang="en"/>
              <a:t>enclosure</a:t>
            </a:r>
            <a:r>
              <a:rPr lang="en"/>
              <a:t> was used for earth </a:t>
            </a:r>
            <a:r>
              <a:rPr lang="en"/>
              <a:t>analog</a:t>
            </a:r>
            <a:r>
              <a:rPr lang="en"/>
              <a:t> </a:t>
            </a:r>
            <a:r>
              <a:rPr lang="en"/>
              <a:t>environment</a:t>
            </a:r>
            <a:r>
              <a:rPr lang="en"/>
              <a:t> testing due to the rapid </a:t>
            </a:r>
            <a:r>
              <a:rPr lang="en"/>
              <a:t>unscheduled</a:t>
            </a:r>
            <a:r>
              <a:rPr lang="en"/>
              <a:t> </a:t>
            </a:r>
            <a:r>
              <a:rPr lang="en"/>
              <a:t>disassembly</a:t>
            </a:r>
            <a:r>
              <a:rPr lang="en"/>
              <a:t> of the silver enclosure.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1a0fd2c5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1a0fd2c5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a:t>
            </a:r>
            <a:r>
              <a:rPr lang="en"/>
              <a:t>inflatable</a:t>
            </a:r>
            <a:r>
              <a:rPr lang="en"/>
              <a:t> systems were manufactured. The blue system was manufactured by the lab and the grey </a:t>
            </a:r>
            <a:r>
              <a:rPr lang="en"/>
              <a:t>system in the lower right was manufactured by Bestway, a pool inflatable company. The blue system was manufactured due to shipping issues with the Bestway system. A brand new system was created by the lab incorporating a series of ports and mechanical clamping on the tubing. As well, ceramic string was added from the edge of the tarp to the center of the tarp to facilitate in the raising of the outer ring. Many tests were performed on test tubes to find optimal sealing techniques, port techniques, and max functional pressures of the tubing.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10d0b155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10d0b155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01a0fd2c5b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01a0fd2c5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tarp was made from a knit carbon fiber and sewn with a high </a:t>
            </a:r>
            <a:r>
              <a:rPr lang="en"/>
              <a:t>temperature</a:t>
            </a:r>
            <a:r>
              <a:rPr lang="en"/>
              <a:t> </a:t>
            </a:r>
            <a:r>
              <a:rPr lang="en"/>
              <a:t>ceramic</a:t>
            </a:r>
            <a:r>
              <a:rPr lang="en"/>
              <a:t> thread in junction to standard thread. As well, Alumina felt with </a:t>
            </a:r>
            <a:r>
              <a:rPr lang="en"/>
              <a:t>layered in the location of the beams to protect them as much as possible with the limited amount that we had available. The center housing was removed, tarp placed onto the base, and center housing replaced. Looks like a pillow case to allow for the air system to interface with the central housing.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ecf72ac2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ecf72ac2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0ecf72ac2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0ecf72ac2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0ecf72ac2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0ecf72ac2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ecf72ac2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0ecf72ac2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ecf72ac2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ecf72ac2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0ecf72ac2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0ecf72ac2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f7c4864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0f7c4864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f707bdc2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0f707bdc2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03561c257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03561c257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ecf72ac2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ecf72ac2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0ecf72ac2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0ecf72ac2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0ecf72ac2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0ecf72ac2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pictures</a:t>
            </a:r>
            <a:endParaRPr/>
          </a:p>
          <a:p>
            <a:pPr indent="0" lvl="0" marL="0" rtl="0" algn="l">
              <a:spcBef>
                <a:spcPts val="0"/>
              </a:spcBef>
              <a:spcAft>
                <a:spcPts val="0"/>
              </a:spcAft>
              <a:buNone/>
            </a:pPr>
            <a:r>
              <a:rPr lang="en"/>
              <a:t>Transition to the video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0f3311733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0f3311733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10d0b155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110d0b155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019fc60f7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019fc60f7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0ecf72ac2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0ecf72ac2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0ecf72ac2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0ecf72ac2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0ecf72ac2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0ecf72ac2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verification testing of critical components in a </a:t>
            </a:r>
            <a:r>
              <a:rPr lang="en"/>
              <a:t>relevant</a:t>
            </a:r>
            <a:r>
              <a:rPr lang="en"/>
              <a:t> </a:t>
            </a:r>
            <a:r>
              <a:rPr lang="en"/>
              <a:t>environment</a:t>
            </a:r>
            <a:r>
              <a:rPr lang="en"/>
              <a:t>, Aegis has achieved a TRL level of 5. To continue Aegis on the path to flight, the next steps would be to do a full systems test in </a:t>
            </a:r>
            <a:r>
              <a:rPr lang="en"/>
              <a:t>relevant</a:t>
            </a:r>
            <a:r>
              <a:rPr lang="en"/>
              <a:t> environments. This means building a full scale model, adding in the communication system which is </a:t>
            </a:r>
            <a:r>
              <a:rPr lang="en"/>
              <a:t>necessary</a:t>
            </a:r>
            <a:r>
              <a:rPr lang="en"/>
              <a:t> for incoming landers to center on to Aegis, improving the structural integrity of the pad, and adding a thermal control system. To </a:t>
            </a:r>
            <a:r>
              <a:rPr lang="en"/>
              <a:t>achieve</a:t>
            </a:r>
            <a:r>
              <a:rPr lang="en"/>
              <a:t> TRL 7 and 8, every component in the design would be replaced with heritage or flight ready components. This includes the pressure vessels, </a:t>
            </a:r>
            <a:r>
              <a:rPr lang="en"/>
              <a:t>battery, motors and actuators, and all of the electronics. This prototype could be qualified by sending it onboard a CLPS mission to the moon as a tech demonstration of deployment and lander testing. In addition to deployment testing, Aegis will need to pass TVAC testing, vibration testing, and dust ingress testing. To continue advancing Aegis along the path to flight, our team plans to use the remaining funds to work towards TRL 6. We also plan to pursue grant opportunities, such as NASA Tech-Flights to continue the mission of Aegis.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019fc60f7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019fc60f7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10d0b155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10d0b155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ecf72ac2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ecf72ac2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This year’s NASA BIG Idea Challenge is to “design, develop, and demonstrate novel uses of low Size, Weight and Power (SWaP) inflatable technologies, structures, and systems for  lunar operations.” The problem we have </a:t>
            </a:r>
            <a:r>
              <a:rPr lang="en">
                <a:solidFill>
                  <a:schemeClr val="dk1"/>
                </a:solidFill>
              </a:rPr>
              <a:t>chosen</a:t>
            </a:r>
            <a:r>
              <a:rPr lang="en">
                <a:solidFill>
                  <a:schemeClr val="dk1"/>
                </a:solidFill>
              </a:rPr>
              <a:t> to solve using an inflatable structure is the challenges that come with landing on the lunar surface. The terrain on the lunar surface is composed of regolith, and it has been shown that the fine-grained particles in regolith are prone to create debris clouds caused by landers and can travel at typical speeds of 2 km/s, potentially resulting in damage to nearby landers or equipment. Some debris could even be ejected into lunar orbit, resulting in damage to orbiting spacecraft and further damage upon re-entry to the lunar surface. This not only poses a threat to equipment and instruments due to abrasion and contamination but also to the ability of landers to land near each other or near existing structures.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019fc60f7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019fc60f7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19fc60f7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19fc60f7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The current solution to this problem is to create safety offset zones around landers to prevent other vehicles from landing in the vicinity. For building a sustained presence on the Moon, landers will likely need to land near each other such that they can be used for collaborative purposes, for example to carry larger payloads that can be assembled on-site. It is for this reason that we are proposing Aegis as an inflatable landing system to reduce dust and debris generated by landers thereby allowing for closer proximity of landings, and potentially simplifying the construction of outposts and the establishment of a sustained human and robotic presence on the Moon.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19fc60f7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19fc60f7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3561c2575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3561c2575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Aegis is a self sufficient system which comprises 5 subsystems,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ecf72ac2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ecf72ac2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3561c257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3561c257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1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5" name="Google Shape;65;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1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67" name="Google Shape;6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4" name="Google Shape;7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66000"/>
          </a:blip>
          <a:srcRect b="4068" l="0" r="0" t="6326"/>
          <a:stretch/>
        </p:blipFill>
        <p:spPr>
          <a:xfrm>
            <a:off x="0" y="0"/>
            <a:ext cx="9143998" cy="5143499"/>
          </a:xfrm>
          <a:prstGeom prst="rect">
            <a:avLst/>
          </a:prstGeom>
          <a:noFill/>
          <a:ln>
            <a:noFill/>
          </a:ln>
        </p:spPr>
      </p:pic>
      <p:grpSp>
        <p:nvGrpSpPr>
          <p:cNvPr id="15" name="Google Shape;15;p3"/>
          <p:cNvGrpSpPr/>
          <p:nvPr/>
        </p:nvGrpSpPr>
        <p:grpSpPr>
          <a:xfrm>
            <a:off x="-1008131" y="1381048"/>
            <a:ext cx="7628333" cy="2000179"/>
            <a:chOff x="929400" y="-1215113"/>
            <a:chExt cx="7285200" cy="2240846"/>
          </a:xfrm>
        </p:grpSpPr>
        <p:sp>
          <p:nvSpPr>
            <p:cNvPr id="16" name="Google Shape;16;p3"/>
            <p:cNvSpPr/>
            <p:nvPr/>
          </p:nvSpPr>
          <p:spPr>
            <a:xfrm>
              <a:off x="4572000" y="-1215113"/>
              <a:ext cx="3642600" cy="2240846"/>
            </a:xfrm>
            <a:prstGeom prst="homePlate">
              <a:avLst>
                <a:gd fmla="val 33075"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3"/>
            <p:cNvSpPr/>
            <p:nvPr/>
          </p:nvSpPr>
          <p:spPr>
            <a:xfrm rot="10800000">
              <a:off x="929400" y="-1215038"/>
              <a:ext cx="3642600" cy="2240700"/>
            </a:xfrm>
            <a:prstGeom prst="homePlate">
              <a:avLst>
                <a:gd fmla="val 33075"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 name="Google Shape;18;p3"/>
          <p:cNvSpPr txBox="1"/>
          <p:nvPr>
            <p:ph type="title"/>
          </p:nvPr>
        </p:nvSpPr>
        <p:spPr>
          <a:xfrm>
            <a:off x="-1120600" y="1960225"/>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BF9000"/>
              </a:buClr>
              <a:buSzPts val="3600"/>
              <a:buNone/>
              <a:defRPr b="1" i="1" sz="3600">
                <a:solidFill>
                  <a:srgbClr val="BF9000"/>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3" title="AEGIS Logo_Color.png"/>
          <p:cNvPicPr preferRelativeResize="0"/>
          <p:nvPr/>
        </p:nvPicPr>
        <p:blipFill>
          <a:blip r:embed="rId3">
            <a:alphaModFix/>
          </a:blip>
          <a:stretch>
            <a:fillRect/>
          </a:stretch>
        </p:blipFill>
        <p:spPr>
          <a:xfrm>
            <a:off x="83705" y="4409425"/>
            <a:ext cx="1150920" cy="647399"/>
          </a:xfrm>
          <a:prstGeom prst="rect">
            <a:avLst/>
          </a:prstGeom>
          <a:noFill/>
          <a:ln>
            <a:noFill/>
          </a:ln>
          <a:effectLst>
            <a:outerShdw blurRad="57150" rotWithShape="0" algn="bl" dir="5400000" dist="19050">
              <a:srgbClr val="000000">
                <a:alpha val="50000"/>
              </a:srgbClr>
            </a:outerShdw>
          </a:effectLst>
        </p:spPr>
      </p:pic>
      <p:pic>
        <p:nvPicPr>
          <p:cNvPr id="21" name="Google Shape;21;p3"/>
          <p:cNvPicPr preferRelativeResize="0"/>
          <p:nvPr/>
        </p:nvPicPr>
        <p:blipFill>
          <a:blip r:embed="rId4">
            <a:alphaModFix/>
          </a:blip>
          <a:stretch>
            <a:fillRect/>
          </a:stretch>
        </p:blipFill>
        <p:spPr>
          <a:xfrm>
            <a:off x="6965475" y="4476800"/>
            <a:ext cx="2091377" cy="5800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mt="66000"/>
          </a:blip>
          <a:srcRect b="4068" l="0" r="0" t="6326"/>
          <a:stretch/>
        </p:blipFill>
        <p:spPr>
          <a:xfrm>
            <a:off x="-3021625" y="-30512"/>
            <a:ext cx="9198277" cy="5174025"/>
          </a:xfrm>
          <a:prstGeom prst="rect">
            <a:avLst/>
          </a:prstGeom>
          <a:noFill/>
          <a:ln>
            <a:noFill/>
          </a:ln>
        </p:spPr>
      </p:pic>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4" title="AEGIS Logo_Color.png"/>
          <p:cNvPicPr preferRelativeResize="0"/>
          <p:nvPr/>
        </p:nvPicPr>
        <p:blipFill>
          <a:blip r:embed="rId3">
            <a:alphaModFix/>
          </a:blip>
          <a:stretch>
            <a:fillRect/>
          </a:stretch>
        </p:blipFill>
        <p:spPr>
          <a:xfrm>
            <a:off x="83705" y="4409425"/>
            <a:ext cx="1150920" cy="647399"/>
          </a:xfrm>
          <a:prstGeom prst="rect">
            <a:avLst/>
          </a:prstGeom>
          <a:noFill/>
          <a:ln>
            <a:noFill/>
          </a:ln>
          <a:effectLst>
            <a:outerShdw blurRad="57150" rotWithShape="0" algn="bl" dir="5400000" dist="19050">
              <a:srgbClr val="000000">
                <a:alpha val="50000"/>
              </a:srgbClr>
            </a:outerShdw>
          </a:effectLst>
        </p:spPr>
      </p:pic>
      <p:pic>
        <p:nvPicPr>
          <p:cNvPr id="26" name="Google Shape;26;p4"/>
          <p:cNvPicPr preferRelativeResize="0"/>
          <p:nvPr/>
        </p:nvPicPr>
        <p:blipFill>
          <a:blip r:embed="rId4">
            <a:alphaModFix/>
          </a:blip>
          <a:stretch>
            <a:fillRect/>
          </a:stretch>
        </p:blipFill>
        <p:spPr>
          <a:xfrm>
            <a:off x="6965475" y="4476800"/>
            <a:ext cx="2091377" cy="580025"/>
          </a:xfrm>
          <a:prstGeom prst="rect">
            <a:avLst/>
          </a:prstGeom>
          <a:noFill/>
          <a:ln>
            <a:noFill/>
          </a:ln>
        </p:spPr>
      </p:pic>
      <p:grpSp>
        <p:nvGrpSpPr>
          <p:cNvPr id="27" name="Google Shape;27;p4"/>
          <p:cNvGrpSpPr/>
          <p:nvPr/>
        </p:nvGrpSpPr>
        <p:grpSpPr>
          <a:xfrm>
            <a:off x="-3211014" y="-623591"/>
            <a:ext cx="6547938" cy="1933565"/>
            <a:chOff x="929400" y="-1215113"/>
            <a:chExt cx="7285200" cy="2240775"/>
          </a:xfrm>
        </p:grpSpPr>
        <p:sp>
          <p:nvSpPr>
            <p:cNvPr id="28" name="Google Shape;28;p4"/>
            <p:cNvSpPr/>
            <p:nvPr/>
          </p:nvSpPr>
          <p:spPr>
            <a:xfrm>
              <a:off x="4572000" y="-1215113"/>
              <a:ext cx="3642600" cy="2240700"/>
            </a:xfrm>
            <a:prstGeom prst="homePlate">
              <a:avLst>
                <a:gd fmla="val 33075"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 name="Google Shape;29;p4"/>
            <p:cNvSpPr/>
            <p:nvPr/>
          </p:nvSpPr>
          <p:spPr>
            <a:xfrm rot="10800000">
              <a:off x="929400" y="-1215038"/>
              <a:ext cx="3642600" cy="2240700"/>
            </a:xfrm>
            <a:prstGeom prst="homePlate">
              <a:avLst>
                <a:gd fmla="val 33075"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 name="Google Shape;30;p4"/>
          <p:cNvSpPr txBox="1"/>
          <p:nvPr>
            <p:ph type="title"/>
          </p:nvPr>
        </p:nvSpPr>
        <p:spPr>
          <a:xfrm>
            <a:off x="-311825" y="171975"/>
            <a:ext cx="3443700" cy="5799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BF9000"/>
              </a:buClr>
              <a:buSzPts val="3200"/>
              <a:buNone/>
              <a:defRPr b="1" i="1" sz="3200">
                <a:solidFill>
                  <a:srgbClr val="BF9000"/>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1" name="Google Shape;31;p4"/>
          <p:cNvSpPr/>
          <p:nvPr/>
        </p:nvSpPr>
        <p:spPr>
          <a:xfrm>
            <a:off x="3336925" y="0"/>
            <a:ext cx="5907600" cy="5600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32" name="Shape 32"/>
        <p:cNvGrpSpPr/>
        <p:nvPr/>
      </p:nvGrpSpPr>
      <p:grpSpPr>
        <a:xfrm>
          <a:off x="0" y="0"/>
          <a:ext cx="0" cy="0"/>
          <a:chOff x="0" y="0"/>
          <a:chExt cx="0" cy="0"/>
        </a:xfrm>
      </p:grpSpPr>
      <p:sp>
        <p:nvSpPr>
          <p:cNvPr id="33" name="Google Shape;33;p5"/>
          <p:cNvSpPr/>
          <p:nvPr/>
        </p:nvSpPr>
        <p:spPr>
          <a:xfrm>
            <a:off x="0" y="-751350"/>
            <a:ext cx="5461500" cy="1483200"/>
          </a:xfrm>
          <a:prstGeom prst="homePlate">
            <a:avLst>
              <a:gd fmla="val 35536"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 name="Google Shape;34;p5"/>
          <p:cNvSpPr txBox="1"/>
          <p:nvPr>
            <p:ph type="title"/>
          </p:nvPr>
        </p:nvSpPr>
        <p:spPr>
          <a:xfrm>
            <a:off x="83425" y="796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BF9000"/>
              </a:buClr>
              <a:buSzPts val="2800"/>
              <a:buNone/>
              <a:defRPr b="1" i="1">
                <a:solidFill>
                  <a:srgbClr val="BF9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0"/>
              </a:spcBef>
              <a:spcAft>
                <a:spcPts val="0"/>
              </a:spcAft>
              <a:buClr>
                <a:schemeClr val="dk2"/>
              </a:buClr>
              <a:buSzPts val="1400"/>
              <a:buChar char="■"/>
              <a:defRPr>
                <a:solidFill>
                  <a:schemeClr val="dk2"/>
                </a:solidFill>
              </a:defRPr>
            </a:lvl3pPr>
            <a:lvl4pPr indent="-317500" lvl="3" marL="1828800">
              <a:spcBef>
                <a:spcPts val="0"/>
              </a:spcBef>
              <a:spcAft>
                <a:spcPts val="0"/>
              </a:spcAft>
              <a:buClr>
                <a:schemeClr val="dk2"/>
              </a:buClr>
              <a:buSzPts val="1400"/>
              <a:buChar char="●"/>
              <a:defRPr>
                <a:solidFill>
                  <a:schemeClr val="dk2"/>
                </a:solidFill>
              </a:defRPr>
            </a:lvl4pPr>
            <a:lvl5pPr indent="-317500" lvl="4" marL="2286000">
              <a:spcBef>
                <a:spcPts val="0"/>
              </a:spcBef>
              <a:spcAft>
                <a:spcPts val="0"/>
              </a:spcAft>
              <a:buClr>
                <a:schemeClr val="dk2"/>
              </a:buClr>
              <a:buSzPts val="1400"/>
              <a:buChar char="○"/>
              <a:defRPr>
                <a:solidFill>
                  <a:schemeClr val="dk2"/>
                </a:solidFill>
              </a:defRPr>
            </a:lvl5pPr>
            <a:lvl6pPr indent="-317500" lvl="5" marL="2743200">
              <a:spcBef>
                <a:spcPts val="0"/>
              </a:spcBef>
              <a:spcAft>
                <a:spcPts val="0"/>
              </a:spcAft>
              <a:buClr>
                <a:schemeClr val="dk2"/>
              </a:buClr>
              <a:buSzPts val="1400"/>
              <a:buChar char="■"/>
              <a:defRPr>
                <a:solidFill>
                  <a:schemeClr val="dk2"/>
                </a:solidFill>
              </a:defRPr>
            </a:lvl6pPr>
            <a:lvl7pPr indent="-317500" lvl="6" marL="3200400">
              <a:spcBef>
                <a:spcPts val="0"/>
              </a:spcBef>
              <a:spcAft>
                <a:spcPts val="0"/>
              </a:spcAft>
              <a:buClr>
                <a:schemeClr val="dk2"/>
              </a:buClr>
              <a:buSzPts val="1400"/>
              <a:buChar char="●"/>
              <a:defRPr>
                <a:solidFill>
                  <a:schemeClr val="dk2"/>
                </a:solidFill>
              </a:defRPr>
            </a:lvl7pPr>
            <a:lvl8pPr indent="-317500" lvl="7" marL="3657600">
              <a:spcBef>
                <a:spcPts val="0"/>
              </a:spcBef>
              <a:spcAft>
                <a:spcPts val="0"/>
              </a:spcAft>
              <a:buClr>
                <a:schemeClr val="dk2"/>
              </a:buClr>
              <a:buSzPts val="1400"/>
              <a:buChar char="○"/>
              <a:defRPr>
                <a:solidFill>
                  <a:schemeClr val="dk2"/>
                </a:solidFill>
              </a:defRPr>
            </a:lvl8pPr>
            <a:lvl9pPr indent="-317500" lvl="8" marL="4114800">
              <a:spcBef>
                <a:spcPts val="0"/>
              </a:spcBef>
              <a:spcAft>
                <a:spcPts val="0"/>
              </a:spcAft>
              <a:buClr>
                <a:schemeClr val="dk2"/>
              </a:buClr>
              <a:buSzPts val="1400"/>
              <a:buChar char="■"/>
              <a:defRPr>
                <a:solidFill>
                  <a:schemeClr val="dk2"/>
                </a:solidFill>
              </a:defRPr>
            </a:lvl9pPr>
          </a:lstStyle>
          <a:p/>
        </p:txBody>
      </p:sp>
      <p:sp>
        <p:nvSpPr>
          <p:cNvPr id="36" name="Google Shape;3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7" name="Google Shape;37;p5" title="AEGIS Logo_Color.png"/>
          <p:cNvPicPr preferRelativeResize="0"/>
          <p:nvPr/>
        </p:nvPicPr>
        <p:blipFill>
          <a:blip r:embed="rId2">
            <a:alphaModFix/>
          </a:blip>
          <a:stretch>
            <a:fillRect/>
          </a:stretch>
        </p:blipFill>
        <p:spPr>
          <a:xfrm>
            <a:off x="83430" y="4409425"/>
            <a:ext cx="1150920" cy="647399"/>
          </a:xfrm>
          <a:prstGeom prst="rect">
            <a:avLst/>
          </a:prstGeom>
          <a:noFill/>
          <a:ln>
            <a:noFill/>
          </a:ln>
        </p:spPr>
      </p:pic>
      <p:pic>
        <p:nvPicPr>
          <p:cNvPr id="38" name="Google Shape;38;p5"/>
          <p:cNvPicPr preferRelativeResize="0"/>
          <p:nvPr/>
        </p:nvPicPr>
        <p:blipFill>
          <a:blip r:embed="rId3">
            <a:alphaModFix/>
          </a:blip>
          <a:stretch>
            <a:fillRect/>
          </a:stretch>
        </p:blipFill>
        <p:spPr>
          <a:xfrm>
            <a:off x="6965475" y="4476800"/>
            <a:ext cx="2091377" cy="5800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chemeClr val="dk1"/>
        </a:solidFill>
      </p:bgPr>
    </p:bg>
    <p:spTree>
      <p:nvGrpSpPr>
        <p:cNvPr id="39" name="Shape 39"/>
        <p:cNvGrpSpPr/>
        <p:nvPr/>
      </p:nvGrpSpPr>
      <p:grpSpPr>
        <a:xfrm>
          <a:off x="0" y="0"/>
          <a:ext cx="0" cy="0"/>
          <a:chOff x="0" y="0"/>
          <a:chExt cx="0" cy="0"/>
        </a:xfrm>
      </p:grpSpPr>
      <p:grpSp>
        <p:nvGrpSpPr>
          <p:cNvPr id="40" name="Google Shape;40;p6"/>
          <p:cNvGrpSpPr/>
          <p:nvPr/>
        </p:nvGrpSpPr>
        <p:grpSpPr>
          <a:xfrm>
            <a:off x="1620414" y="-1048358"/>
            <a:ext cx="5903179" cy="1887169"/>
            <a:chOff x="1832925" y="4484350"/>
            <a:chExt cx="5211600" cy="1281000"/>
          </a:xfrm>
        </p:grpSpPr>
        <p:sp>
          <p:nvSpPr>
            <p:cNvPr id="41" name="Google Shape;41;p6"/>
            <p:cNvSpPr/>
            <p:nvPr/>
          </p:nvSpPr>
          <p:spPr>
            <a:xfrm>
              <a:off x="4438725" y="4484350"/>
              <a:ext cx="2605800" cy="1281000"/>
            </a:xfrm>
            <a:prstGeom prst="homePlate">
              <a:avLst>
                <a:gd fmla="val 31632"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 name="Google Shape;42;p6"/>
            <p:cNvSpPr/>
            <p:nvPr/>
          </p:nvSpPr>
          <p:spPr>
            <a:xfrm rot="10800000">
              <a:off x="1832925" y="4484350"/>
              <a:ext cx="2605800" cy="1281000"/>
            </a:xfrm>
            <a:prstGeom prst="homePlate">
              <a:avLst>
                <a:gd fmla="val 31632"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3" name="Google Shape;43;p6"/>
          <p:cNvSpPr txBox="1"/>
          <p:nvPr>
            <p:ph type="title"/>
          </p:nvPr>
        </p:nvSpPr>
        <p:spPr>
          <a:xfrm>
            <a:off x="311700" y="79675"/>
            <a:ext cx="85206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BF9000"/>
              </a:buClr>
              <a:buSzPts val="2800"/>
              <a:buNone/>
              <a:defRPr b="1" i="1">
                <a:solidFill>
                  <a:srgbClr val="BF900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6" title="AEGIS Logo_Color.png"/>
          <p:cNvPicPr preferRelativeResize="0"/>
          <p:nvPr/>
        </p:nvPicPr>
        <p:blipFill>
          <a:blip r:embed="rId2">
            <a:alphaModFix/>
          </a:blip>
          <a:stretch>
            <a:fillRect/>
          </a:stretch>
        </p:blipFill>
        <p:spPr>
          <a:xfrm>
            <a:off x="83430" y="4409425"/>
            <a:ext cx="1150920" cy="647399"/>
          </a:xfrm>
          <a:prstGeom prst="rect">
            <a:avLst/>
          </a:prstGeom>
          <a:noFill/>
          <a:ln>
            <a:noFill/>
          </a:ln>
        </p:spPr>
      </p:pic>
      <p:pic>
        <p:nvPicPr>
          <p:cNvPr id="46" name="Google Shape;46;p6"/>
          <p:cNvPicPr preferRelativeResize="0"/>
          <p:nvPr/>
        </p:nvPicPr>
        <p:blipFill>
          <a:blip r:embed="rId3">
            <a:alphaModFix/>
          </a:blip>
          <a:stretch>
            <a:fillRect/>
          </a:stretch>
        </p:blipFill>
        <p:spPr>
          <a:xfrm>
            <a:off x="6965475" y="4476800"/>
            <a:ext cx="2091377" cy="5800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 name="Google Shape;49;p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 name="Google Shape;5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7" name="Google Shape;57;p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 name="Google Shape;5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1" name="Google Shape;6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0.png"/><Relationship Id="rId13" Type="http://schemas.openxmlformats.org/officeDocument/2006/relationships/image" Target="../media/image9.png"/><Relationship Id="rId12"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5.png"/><Relationship Id="rId1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omments" Target="../comments/commen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comments" Target="../comments/comment7.xml"/><Relationship Id="rId4" Type="http://schemas.openxmlformats.org/officeDocument/2006/relationships/image" Target="../media/image16.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comments" Target="../comments/comment8.xml"/><Relationship Id="rId4" Type="http://schemas.openxmlformats.org/officeDocument/2006/relationships/image" Target="../media/image17.png"/><Relationship Id="rId5" Type="http://schemas.openxmlformats.org/officeDocument/2006/relationships/image" Target="../media/image27.png"/><Relationship Id="rId6"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comments" Target="../comments/comment9.xml"/><Relationship Id="rId4" Type="http://schemas.openxmlformats.org/officeDocument/2006/relationships/image" Target="../media/image37.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comments" Target="../comments/comment10.xml"/><Relationship Id="rId4" Type="http://schemas.openxmlformats.org/officeDocument/2006/relationships/image" Target="../media/image32.png"/><Relationship Id="rId5"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comments" Target="../comments/comment11.xml"/><Relationship Id="rId4" Type="http://schemas.openxmlformats.org/officeDocument/2006/relationships/hyperlink" Target="http://drive.google.com/file/d/1_Ykevl3CZ2xY35eKXvnrOnVdcdgi0lLj/view" TargetMode="External"/><Relationship Id="rId5" Type="http://schemas.openxmlformats.org/officeDocument/2006/relationships/image" Target="../media/image25.jpg"/><Relationship Id="rId6" Type="http://schemas.openxmlformats.org/officeDocument/2006/relationships/image" Target="../media/image24.png"/><Relationship Id="rId7"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comments" Target="../comments/comment13.xml"/><Relationship Id="rId4" Type="http://schemas.openxmlformats.org/officeDocument/2006/relationships/image" Target="../media/image42.jpg"/><Relationship Id="rId9" Type="http://schemas.openxmlformats.org/officeDocument/2006/relationships/image" Target="../media/image50.jpg"/><Relationship Id="rId5" Type="http://schemas.openxmlformats.org/officeDocument/2006/relationships/image" Target="../media/image36.jpg"/><Relationship Id="rId6" Type="http://schemas.openxmlformats.org/officeDocument/2006/relationships/image" Target="../media/image48.jpg"/><Relationship Id="rId7" Type="http://schemas.openxmlformats.org/officeDocument/2006/relationships/image" Target="../media/image38.jpg"/><Relationship Id="rId8"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14.xml"/><Relationship Id="rId4" Type="http://schemas.openxmlformats.org/officeDocument/2006/relationships/image" Target="../media/image30.jpg"/><Relationship Id="rId5" Type="http://schemas.openxmlformats.org/officeDocument/2006/relationships/image" Target="../media/image98.jpg"/><Relationship Id="rId6" Type="http://schemas.openxmlformats.org/officeDocument/2006/relationships/image" Target="../media/image34.jpg"/><Relationship Id="rId7" Type="http://schemas.openxmlformats.org/officeDocument/2006/relationships/image" Target="../media/image41.jpg"/><Relationship Id="rId8" Type="http://schemas.openxmlformats.org/officeDocument/2006/relationships/image" Target="../media/image4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comments" Target="../comments/comment15.xml"/><Relationship Id="rId4" Type="http://schemas.openxmlformats.org/officeDocument/2006/relationships/image" Target="../media/image95.jpg"/><Relationship Id="rId5" Type="http://schemas.openxmlformats.org/officeDocument/2006/relationships/image" Target="../media/image78.jpg"/><Relationship Id="rId6" Type="http://schemas.openxmlformats.org/officeDocument/2006/relationships/image" Target="../media/image107.jpg"/><Relationship Id="rId7" Type="http://schemas.openxmlformats.org/officeDocument/2006/relationships/image" Target="../media/image46.jpg"/><Relationship Id="rId8" Type="http://schemas.openxmlformats.org/officeDocument/2006/relationships/image" Target="../media/image5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comments" Target="../comments/comment16.xml"/><Relationship Id="rId4" Type="http://schemas.openxmlformats.org/officeDocument/2006/relationships/image" Target="../media/image33.png"/><Relationship Id="rId5" Type="http://schemas.openxmlformats.org/officeDocument/2006/relationships/image" Target="../media/image4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comments" Target="../comments/comment18.xml"/><Relationship Id="rId4" Type="http://schemas.openxmlformats.org/officeDocument/2006/relationships/image" Target="../media/image47.jpg"/><Relationship Id="rId5" Type="http://schemas.openxmlformats.org/officeDocument/2006/relationships/image" Target="../media/image51.jpg"/><Relationship Id="rId6" Type="http://schemas.openxmlformats.org/officeDocument/2006/relationships/image" Target="../media/image5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comments" Target="../comments/comment19.xml"/><Relationship Id="rId4" Type="http://schemas.openxmlformats.org/officeDocument/2006/relationships/hyperlink" Target="http://drive.google.com/file/d/16ODViFs803ZQif0r8kCHlXnIm3ZjGiiA/view" TargetMode="External"/><Relationship Id="rId5" Type="http://schemas.openxmlformats.org/officeDocument/2006/relationships/image" Target="../media/image43.jpg"/><Relationship Id="rId6"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comments" Target="../comments/comment20.xml"/><Relationship Id="rId4" Type="http://schemas.openxmlformats.org/officeDocument/2006/relationships/hyperlink" Target="http://drive.google.com/file/d/1IgZvKQI02nc5QnPK7f3dufVQdG0D5LPe/view" TargetMode="External"/><Relationship Id="rId9" Type="http://schemas.openxmlformats.org/officeDocument/2006/relationships/image" Target="../media/image57.jpg"/><Relationship Id="rId5" Type="http://schemas.openxmlformats.org/officeDocument/2006/relationships/image" Target="../media/image40.jpg"/><Relationship Id="rId6" Type="http://schemas.openxmlformats.org/officeDocument/2006/relationships/image" Target="../media/image66.jpg"/><Relationship Id="rId7" Type="http://schemas.openxmlformats.org/officeDocument/2006/relationships/image" Target="../media/image60.jpg"/><Relationship Id="rId8" Type="http://schemas.openxmlformats.org/officeDocument/2006/relationships/image" Target="../media/image5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comments" Target="../comments/comment21.xml"/><Relationship Id="rId4" Type="http://schemas.openxmlformats.org/officeDocument/2006/relationships/image" Target="../media/image58.png"/><Relationship Id="rId5" Type="http://schemas.openxmlformats.org/officeDocument/2006/relationships/image" Target="../media/image5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comments" Target="../comments/comment22.xml"/><Relationship Id="rId4" Type="http://schemas.openxmlformats.org/officeDocument/2006/relationships/image" Target="../media/image76.jpg"/><Relationship Id="rId5" Type="http://schemas.openxmlformats.org/officeDocument/2006/relationships/image" Target="../media/image69.jpg"/><Relationship Id="rId6"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comments" Target="../comments/comment23.xml"/><Relationship Id="rId4" Type="http://schemas.openxmlformats.org/officeDocument/2006/relationships/image" Target="../media/image75.jpg"/><Relationship Id="rId5" Type="http://schemas.openxmlformats.org/officeDocument/2006/relationships/image" Target="../media/image80.jpg"/><Relationship Id="rId6" Type="http://schemas.openxmlformats.org/officeDocument/2006/relationships/image" Target="../media/image7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drive.google.com/file/d/1eqZgutMNGwoumB1EncJrMQwoQ4a7yPb6/view" TargetMode="External"/><Relationship Id="rId4" Type="http://schemas.openxmlformats.org/officeDocument/2006/relationships/image" Target="../media/image61.jpg"/><Relationship Id="rId9" Type="http://schemas.openxmlformats.org/officeDocument/2006/relationships/image" Target="../media/image59.png"/><Relationship Id="rId5" Type="http://schemas.openxmlformats.org/officeDocument/2006/relationships/hyperlink" Target="http://drive.google.com/file/d/1pv0j4PPmvb5ZEHx8FqzuQL-ydSaieKmh/view" TargetMode="External"/><Relationship Id="rId6" Type="http://schemas.openxmlformats.org/officeDocument/2006/relationships/image" Target="../media/image63.jpg"/><Relationship Id="rId7" Type="http://schemas.openxmlformats.org/officeDocument/2006/relationships/hyperlink" Target="http://drive.google.com/file/d/1f8rt7B4Gk6D1sLmF5NIgnPscvefU7PpB/view" TargetMode="External"/><Relationship Id="rId8" Type="http://schemas.openxmlformats.org/officeDocument/2006/relationships/image" Target="../media/image7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comments" Target="../comments/comment25.xml"/><Relationship Id="rId4"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hyperlink" Target="http://drive.google.com/file/d/1Hn5n59ALlRlLPXmO8NCMeT315ZbT2SwQ/view" TargetMode="External"/><Relationship Id="rId7" Type="http://schemas.openxmlformats.org/officeDocument/2006/relationships/image" Target="../media/image6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comments" Target="../comments/comment26.xml"/><Relationship Id="rId4" Type="http://schemas.openxmlformats.org/officeDocument/2006/relationships/image" Target="../media/image65.png"/><Relationship Id="rId9" Type="http://schemas.openxmlformats.org/officeDocument/2006/relationships/image" Target="../media/image82.jpg"/><Relationship Id="rId5" Type="http://schemas.openxmlformats.org/officeDocument/2006/relationships/image" Target="../media/image67.png"/><Relationship Id="rId6" Type="http://schemas.openxmlformats.org/officeDocument/2006/relationships/image" Target="../media/image91.jpg"/><Relationship Id="rId7" Type="http://schemas.openxmlformats.org/officeDocument/2006/relationships/image" Target="../media/image92.jpg"/><Relationship Id="rId8" Type="http://schemas.openxmlformats.org/officeDocument/2006/relationships/image" Target="../media/image89.jpg"/></Relationships>
</file>

<file path=ppt/slides/_rels/slide33.xml.rels><?xml version="1.0" encoding="UTF-8" standalone="yes"?><Relationships xmlns="http://schemas.openxmlformats.org/package/2006/relationships"><Relationship Id="rId10" Type="http://schemas.openxmlformats.org/officeDocument/2006/relationships/image" Target="../media/image71.jpg"/><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14.jpg"/><Relationship Id="rId4" Type="http://schemas.openxmlformats.org/officeDocument/2006/relationships/image" Target="../media/image109.jpg"/><Relationship Id="rId9" Type="http://schemas.openxmlformats.org/officeDocument/2006/relationships/hyperlink" Target="http://drive.google.com/file/d/1sk4bRo8f3E3hraNg6annUcAogyKMwTY5/view" TargetMode="External"/><Relationship Id="rId5" Type="http://schemas.openxmlformats.org/officeDocument/2006/relationships/image" Target="../media/image103.jpg"/><Relationship Id="rId6" Type="http://schemas.openxmlformats.org/officeDocument/2006/relationships/image" Target="../media/image100.jpg"/><Relationship Id="rId7" Type="http://schemas.openxmlformats.org/officeDocument/2006/relationships/hyperlink" Target="http://drive.google.com/file/d/1ZdcaH6Z2dZNbaOM0t4_BiXrCCdhy3AuM/view" TargetMode="External"/><Relationship Id="rId8" Type="http://schemas.openxmlformats.org/officeDocument/2006/relationships/image" Target="../media/image7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comments" Target="../comments/comment27.xml"/><Relationship Id="rId4" Type="http://schemas.openxmlformats.org/officeDocument/2006/relationships/hyperlink" Target="http://drive.google.com/file/d/1ABoH6HEY7jDRSml6QzuwEJx2hKu76PXg/view" TargetMode="External"/><Relationship Id="rId5" Type="http://schemas.openxmlformats.org/officeDocument/2006/relationships/image" Target="../media/image7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comments" Target="../comments/comment28.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omments" Target="../comments/commen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comments" Target="../comments/commen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www.youtube.com/watch?v=38GLgybt4Co" TargetMode="External"/><Relationship Id="rId4" Type="http://schemas.openxmlformats.org/officeDocument/2006/relationships/image" Target="../media/image81.jpg"/></Relationships>
</file>

<file path=ppt/slides/_rels/slide39.xml.rels><?xml version="1.0" encoding="UTF-8" standalone="yes"?><Relationships xmlns="http://schemas.openxmlformats.org/package/2006/relationships"><Relationship Id="rId20" Type="http://schemas.openxmlformats.org/officeDocument/2006/relationships/image" Target="../media/image93.png"/><Relationship Id="rId22" Type="http://schemas.openxmlformats.org/officeDocument/2006/relationships/image" Target="../media/image105.png"/><Relationship Id="rId21" Type="http://schemas.openxmlformats.org/officeDocument/2006/relationships/image" Target="../media/image97.png"/><Relationship Id="rId24" Type="http://schemas.openxmlformats.org/officeDocument/2006/relationships/image" Target="../media/image106.png"/><Relationship Id="rId23" Type="http://schemas.openxmlformats.org/officeDocument/2006/relationships/image" Target="../media/image99.png"/><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9.jpg"/><Relationship Id="rId4" Type="http://schemas.openxmlformats.org/officeDocument/2006/relationships/image" Target="../media/image83.jpg"/><Relationship Id="rId9" Type="http://schemas.openxmlformats.org/officeDocument/2006/relationships/image" Target="../media/image85.jpg"/><Relationship Id="rId26" Type="http://schemas.openxmlformats.org/officeDocument/2006/relationships/image" Target="../media/image102.jpg"/><Relationship Id="rId25" Type="http://schemas.openxmlformats.org/officeDocument/2006/relationships/image" Target="../media/image115.jpg"/><Relationship Id="rId5" Type="http://schemas.openxmlformats.org/officeDocument/2006/relationships/image" Target="../media/image87.jpg"/><Relationship Id="rId6" Type="http://schemas.openxmlformats.org/officeDocument/2006/relationships/image" Target="../media/image84.jpg"/><Relationship Id="rId7" Type="http://schemas.openxmlformats.org/officeDocument/2006/relationships/image" Target="../media/image86.png"/><Relationship Id="rId8" Type="http://schemas.openxmlformats.org/officeDocument/2006/relationships/image" Target="../media/image88.png"/><Relationship Id="rId11" Type="http://schemas.openxmlformats.org/officeDocument/2006/relationships/image" Target="../media/image108.jpg"/><Relationship Id="rId10" Type="http://schemas.openxmlformats.org/officeDocument/2006/relationships/image" Target="../media/image104.jpg"/><Relationship Id="rId13" Type="http://schemas.openxmlformats.org/officeDocument/2006/relationships/image" Target="../media/image94.jpg"/><Relationship Id="rId12" Type="http://schemas.openxmlformats.org/officeDocument/2006/relationships/image" Target="../media/image111.jpg"/><Relationship Id="rId15" Type="http://schemas.openxmlformats.org/officeDocument/2006/relationships/image" Target="../media/image110.jpg"/><Relationship Id="rId14" Type="http://schemas.openxmlformats.org/officeDocument/2006/relationships/image" Target="../media/image90.jpg"/><Relationship Id="rId17" Type="http://schemas.openxmlformats.org/officeDocument/2006/relationships/image" Target="../media/image113.jpg"/><Relationship Id="rId16" Type="http://schemas.openxmlformats.org/officeDocument/2006/relationships/image" Target="../media/image112.jpg"/><Relationship Id="rId19" Type="http://schemas.openxmlformats.org/officeDocument/2006/relationships/image" Target="../media/image96.png"/><Relationship Id="rId18" Type="http://schemas.openxmlformats.org/officeDocument/2006/relationships/image" Target="../media/image10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hyperlink" Target="http://www.youtube.com/watch?v=QKdKBILTUK4" TargetMode="External"/><Relationship Id="rId5" Type="http://schemas.openxmlformats.org/officeDocument/2006/relationships/image" Target="../media/image6.jpg"/><Relationship Id="rId6" Type="http://schemas.openxmlformats.org/officeDocument/2006/relationships/image" Target="../media/image12.png"/><Relationship Id="rId7"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www.nasa.gov/news-release/nasa-to-pick-next-generation-spacesuits-for-moonwalking-spacewalk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0.png"/><Relationship Id="rId13" Type="http://schemas.openxmlformats.org/officeDocument/2006/relationships/image" Target="../media/image9.png"/><Relationship Id="rId12"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5.png"/><Relationship Id="rId1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4068" l="0" r="0" t="6326"/>
          <a:stretch/>
        </p:blipFill>
        <p:spPr>
          <a:xfrm>
            <a:off x="0" y="0"/>
            <a:ext cx="9143998" cy="5143499"/>
          </a:xfrm>
          <a:prstGeom prst="rect">
            <a:avLst/>
          </a:prstGeom>
          <a:noFill/>
          <a:ln>
            <a:noFill/>
          </a:ln>
        </p:spPr>
      </p:pic>
      <p:sp>
        <p:nvSpPr>
          <p:cNvPr id="82" name="Google Shape;82;p15"/>
          <p:cNvSpPr txBox="1"/>
          <p:nvPr/>
        </p:nvSpPr>
        <p:spPr>
          <a:xfrm>
            <a:off x="383475" y="1711250"/>
            <a:ext cx="52386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100"/>
              <a:buFont typeface="Arial"/>
              <a:buNone/>
            </a:pPr>
            <a:r>
              <a:rPr b="1" i="0" lang="en" sz="2100" u="none" cap="none" strike="noStrike">
                <a:solidFill>
                  <a:srgbClr val="FFFFFF"/>
                </a:solidFill>
                <a:latin typeface="Helvetica Neue"/>
                <a:ea typeface="Helvetica Neue"/>
                <a:cs typeface="Helvetica Neue"/>
                <a:sym typeface="Helvetica Neue"/>
              </a:rPr>
              <a:t>Arizona State University </a:t>
            </a:r>
            <a:endParaRPr b="1" i="0" sz="2100" u="none" cap="none" strike="noStrike">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Grant Lesley: Undergraduate, Mechanical Engineering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Elizabeth Arnold: Graduate, Computer Systems Engineering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Christina Sturgeon: Undergraduate, Mechanical Engineering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Diwitha Rajmohan: Undergraduate, Electrical Engineering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Ellie Moran: Undergraduate, Chemical Engineering</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Eddie Ormseth: Undergraduate, Mathematics and Computer Science</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Grace Reiter: Undergraduate, Sustainability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Kennedy Gourdine: Undergraduate, Sustainability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Vaibhav Khanna: Graduate, Mechanical Engineering  (foreign national)</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Georgia Lee: Undergraduate, Mechanical Engineering</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Connor Owens: Undergraduate, Mechanical Engineering</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Jordan </a:t>
            </a:r>
            <a:r>
              <a:rPr lang="en" sz="700">
                <a:solidFill>
                  <a:srgbClr val="FFFFFF"/>
                </a:solidFill>
                <a:latin typeface="Helvetica Neue"/>
                <a:ea typeface="Helvetica Neue"/>
                <a:cs typeface="Helvetica Neue"/>
                <a:sym typeface="Helvetica Neue"/>
              </a:rPr>
              <a:t>Huggett</a:t>
            </a:r>
            <a:r>
              <a:rPr lang="en" sz="700">
                <a:solidFill>
                  <a:srgbClr val="FFFFFF"/>
                </a:solidFill>
                <a:latin typeface="Helvetica Neue"/>
                <a:ea typeface="Helvetica Neue"/>
                <a:cs typeface="Helvetica Neue"/>
                <a:sym typeface="Helvetica Neue"/>
              </a:rPr>
              <a:t>: Undergraduate, Mechanical Engineering</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Haley Smallwood: Graduate, Industrial Design</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Tokiya Aono: Undergraduate, Fashion Design  (foreign national)</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Sarwan Shah: Graduate, Electrical Engineering (foreign national)</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Om Panchal: Graduate, Aerospace Engineering (foreign national)</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Ahmed Nasr: Undergraduate, Electrical Engineering</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Nick Nguyen: Undergraduate, Computer Systems Engineering (foreign national)</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Vianka Jauregui: Undergraduate, Graphic Design (Graduated May 2024)</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Brian Ridenour:  Graduate, Material Science (Graduated May 2024)</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Benjamin Schnieper: Undergraduate, Industrial Design (Graduated May 2024)</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Faculty Advisors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James Bell, Professor, Arizona State University,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James Rice, Asst Research Scientist, Arizona State University</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rPr lang="en" sz="700">
                <a:solidFill>
                  <a:srgbClr val="FFFFFF"/>
                </a:solidFill>
                <a:latin typeface="Helvetica Neue"/>
                <a:ea typeface="Helvetica Neue"/>
                <a:cs typeface="Helvetica Neue"/>
                <a:sym typeface="Helvetica Neue"/>
              </a:rPr>
              <a:t>Tyler Smith, Sr. Director, The Luminosity Lab, Arizona State University </a:t>
            </a:r>
            <a:endParaRPr sz="700">
              <a:solidFill>
                <a:srgbClr val="FFFFFF"/>
              </a:solidFill>
              <a:latin typeface="Helvetica Neue"/>
              <a:ea typeface="Helvetica Neue"/>
              <a:cs typeface="Helvetica Neue"/>
              <a:sym typeface="Helvetica Neue"/>
            </a:endParaRPr>
          </a:p>
          <a:p>
            <a:pPr indent="0" lvl="0" marL="0" rtl="0" algn="just">
              <a:spcBef>
                <a:spcPts val="0"/>
              </a:spcBef>
              <a:spcAft>
                <a:spcPts val="0"/>
              </a:spcAft>
              <a:buNone/>
            </a:pPr>
            <a:r>
              <a:t/>
            </a:r>
            <a:endParaRPr sz="700">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700"/>
              <a:buFont typeface="Arial"/>
              <a:buNone/>
            </a:pPr>
            <a:r>
              <a:t/>
            </a:r>
            <a:endParaRPr sz="700">
              <a:solidFill>
                <a:srgbClr val="FFFFFF"/>
              </a:solidFill>
              <a:latin typeface="Helvetica Neue"/>
              <a:ea typeface="Helvetica Neue"/>
              <a:cs typeface="Helvetica Neue"/>
              <a:sym typeface="Helvetica Neue"/>
            </a:endParaRPr>
          </a:p>
        </p:txBody>
      </p:sp>
      <p:pic>
        <p:nvPicPr>
          <p:cNvPr id="83" name="Google Shape;83;p15"/>
          <p:cNvPicPr preferRelativeResize="0"/>
          <p:nvPr/>
        </p:nvPicPr>
        <p:blipFill>
          <a:blip r:embed="rId4">
            <a:alphaModFix/>
          </a:blip>
          <a:stretch>
            <a:fillRect/>
          </a:stretch>
        </p:blipFill>
        <p:spPr>
          <a:xfrm>
            <a:off x="383475" y="190050"/>
            <a:ext cx="2612526" cy="1469549"/>
          </a:xfrm>
          <a:prstGeom prst="rect">
            <a:avLst/>
          </a:prstGeom>
          <a:noFill/>
          <a:ln>
            <a:noFill/>
          </a:ln>
        </p:spPr>
      </p:pic>
      <p:sp>
        <p:nvSpPr>
          <p:cNvPr id="84" name="Google Shape;84;p15"/>
          <p:cNvSpPr txBox="1"/>
          <p:nvPr/>
        </p:nvSpPr>
        <p:spPr>
          <a:xfrm>
            <a:off x="1765650" y="1114575"/>
            <a:ext cx="5463900" cy="38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solidFill>
                  <a:schemeClr val="dk1"/>
                </a:solidFill>
                <a:latin typeface="Helvetica Neue"/>
                <a:ea typeface="Helvetica Neue"/>
                <a:cs typeface="Helvetica Neue"/>
                <a:sym typeface="Helvetica Neue"/>
              </a:rPr>
              <a:t>Inflatable Lunar Landing Pad System</a:t>
            </a:r>
            <a:endParaRPr sz="600"/>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/38</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CON-OPS</a:t>
            </a:r>
            <a:endParaRPr/>
          </a:p>
        </p:txBody>
      </p:sp>
      <p:pic>
        <p:nvPicPr>
          <p:cNvPr id="189" name="Google Shape;189;p24"/>
          <p:cNvPicPr preferRelativeResize="0"/>
          <p:nvPr/>
        </p:nvPicPr>
        <p:blipFill>
          <a:blip r:embed="rId3">
            <a:alphaModFix/>
          </a:blip>
          <a:stretch>
            <a:fillRect/>
          </a:stretch>
        </p:blipFill>
        <p:spPr>
          <a:xfrm>
            <a:off x="1958878" y="1090454"/>
            <a:ext cx="4769676" cy="3511741"/>
          </a:xfrm>
          <a:prstGeom prst="rect">
            <a:avLst/>
          </a:prstGeom>
          <a:noFill/>
          <a:ln>
            <a:noFill/>
          </a:ln>
        </p:spPr>
      </p:pic>
      <p:pic>
        <p:nvPicPr>
          <p:cNvPr id="190" name="Google Shape;190;p24"/>
          <p:cNvPicPr preferRelativeResize="0"/>
          <p:nvPr/>
        </p:nvPicPr>
        <p:blipFill>
          <a:blip r:embed="rId4">
            <a:alphaModFix/>
          </a:blip>
          <a:stretch>
            <a:fillRect/>
          </a:stretch>
        </p:blipFill>
        <p:spPr>
          <a:xfrm>
            <a:off x="9819999" y="3285529"/>
            <a:ext cx="4769674" cy="3582652"/>
          </a:xfrm>
          <a:prstGeom prst="rect">
            <a:avLst/>
          </a:prstGeom>
          <a:noFill/>
          <a:ln>
            <a:noFill/>
          </a:ln>
        </p:spPr>
      </p:pic>
      <p:pic>
        <p:nvPicPr>
          <p:cNvPr id="191" name="Google Shape;191;p24"/>
          <p:cNvPicPr preferRelativeResize="0"/>
          <p:nvPr/>
        </p:nvPicPr>
        <p:blipFill>
          <a:blip r:embed="rId5">
            <a:alphaModFix/>
          </a:blip>
          <a:stretch>
            <a:fillRect/>
          </a:stretch>
        </p:blipFill>
        <p:spPr>
          <a:xfrm>
            <a:off x="9193049" y="1682825"/>
            <a:ext cx="4769677" cy="3593415"/>
          </a:xfrm>
          <a:prstGeom prst="rect">
            <a:avLst/>
          </a:prstGeom>
          <a:noFill/>
          <a:ln>
            <a:noFill/>
          </a:ln>
        </p:spPr>
      </p:pic>
      <p:pic>
        <p:nvPicPr>
          <p:cNvPr id="192" name="Google Shape;192;p24"/>
          <p:cNvPicPr preferRelativeResize="0"/>
          <p:nvPr/>
        </p:nvPicPr>
        <p:blipFill>
          <a:blip r:embed="rId6">
            <a:alphaModFix/>
          </a:blip>
          <a:stretch>
            <a:fillRect/>
          </a:stretch>
        </p:blipFill>
        <p:spPr>
          <a:xfrm>
            <a:off x="9820001" y="2014853"/>
            <a:ext cx="4769674" cy="3568004"/>
          </a:xfrm>
          <a:prstGeom prst="rect">
            <a:avLst/>
          </a:prstGeom>
          <a:noFill/>
          <a:ln>
            <a:noFill/>
          </a:ln>
        </p:spPr>
      </p:pic>
      <p:pic>
        <p:nvPicPr>
          <p:cNvPr id="193" name="Google Shape;193;p24"/>
          <p:cNvPicPr preferRelativeResize="0"/>
          <p:nvPr/>
        </p:nvPicPr>
        <p:blipFill>
          <a:blip r:embed="rId7">
            <a:alphaModFix/>
          </a:blip>
          <a:stretch>
            <a:fillRect/>
          </a:stretch>
        </p:blipFill>
        <p:spPr>
          <a:xfrm>
            <a:off x="9446241" y="2265860"/>
            <a:ext cx="4769676" cy="3568102"/>
          </a:xfrm>
          <a:prstGeom prst="rect">
            <a:avLst/>
          </a:prstGeom>
          <a:noFill/>
          <a:ln>
            <a:noFill/>
          </a:ln>
        </p:spPr>
      </p:pic>
      <p:pic>
        <p:nvPicPr>
          <p:cNvPr id="194" name="Google Shape;194;p24"/>
          <p:cNvPicPr preferRelativeResize="0"/>
          <p:nvPr/>
        </p:nvPicPr>
        <p:blipFill>
          <a:blip r:embed="rId8">
            <a:alphaModFix/>
          </a:blip>
          <a:stretch>
            <a:fillRect/>
          </a:stretch>
        </p:blipFill>
        <p:spPr>
          <a:xfrm>
            <a:off x="9627138" y="1363334"/>
            <a:ext cx="4769675" cy="3601007"/>
          </a:xfrm>
          <a:prstGeom prst="rect">
            <a:avLst/>
          </a:prstGeom>
          <a:noFill/>
          <a:ln>
            <a:noFill/>
          </a:ln>
        </p:spPr>
      </p:pic>
      <p:pic>
        <p:nvPicPr>
          <p:cNvPr id="195" name="Google Shape;195;p24"/>
          <p:cNvPicPr preferRelativeResize="0"/>
          <p:nvPr/>
        </p:nvPicPr>
        <p:blipFill>
          <a:blip r:embed="rId9">
            <a:alphaModFix/>
          </a:blip>
          <a:stretch>
            <a:fillRect/>
          </a:stretch>
        </p:blipFill>
        <p:spPr>
          <a:xfrm>
            <a:off x="11290988" y="1363319"/>
            <a:ext cx="4769675" cy="3665388"/>
          </a:xfrm>
          <a:prstGeom prst="rect">
            <a:avLst/>
          </a:prstGeom>
          <a:noFill/>
          <a:ln>
            <a:noFill/>
          </a:ln>
        </p:spPr>
      </p:pic>
      <p:pic>
        <p:nvPicPr>
          <p:cNvPr id="196" name="Google Shape;196;p24"/>
          <p:cNvPicPr preferRelativeResize="0"/>
          <p:nvPr/>
        </p:nvPicPr>
        <p:blipFill>
          <a:blip r:embed="rId10">
            <a:alphaModFix/>
          </a:blip>
          <a:stretch>
            <a:fillRect/>
          </a:stretch>
        </p:blipFill>
        <p:spPr>
          <a:xfrm>
            <a:off x="10748403" y="2265859"/>
            <a:ext cx="4769675" cy="3596397"/>
          </a:xfrm>
          <a:prstGeom prst="rect">
            <a:avLst/>
          </a:prstGeom>
          <a:noFill/>
          <a:ln>
            <a:noFill/>
          </a:ln>
        </p:spPr>
      </p:pic>
      <p:pic>
        <p:nvPicPr>
          <p:cNvPr id="197" name="Google Shape;197;p24"/>
          <p:cNvPicPr preferRelativeResize="0"/>
          <p:nvPr/>
        </p:nvPicPr>
        <p:blipFill>
          <a:blip r:embed="rId11">
            <a:alphaModFix/>
          </a:blip>
          <a:stretch>
            <a:fillRect/>
          </a:stretch>
        </p:blipFill>
        <p:spPr>
          <a:xfrm>
            <a:off x="10925091" y="2098738"/>
            <a:ext cx="4898634" cy="3665375"/>
          </a:xfrm>
          <a:prstGeom prst="rect">
            <a:avLst/>
          </a:prstGeom>
          <a:noFill/>
          <a:ln>
            <a:noFill/>
          </a:ln>
        </p:spPr>
      </p:pic>
      <p:pic>
        <p:nvPicPr>
          <p:cNvPr id="198" name="Google Shape;198;p24"/>
          <p:cNvPicPr preferRelativeResize="0"/>
          <p:nvPr/>
        </p:nvPicPr>
        <p:blipFill>
          <a:blip r:embed="rId12">
            <a:alphaModFix/>
          </a:blip>
          <a:stretch>
            <a:fillRect/>
          </a:stretch>
        </p:blipFill>
        <p:spPr>
          <a:xfrm>
            <a:off x="10044900" y="834375"/>
            <a:ext cx="4898624" cy="3844676"/>
          </a:xfrm>
          <a:prstGeom prst="rect">
            <a:avLst/>
          </a:prstGeom>
          <a:noFill/>
          <a:ln>
            <a:noFill/>
          </a:ln>
        </p:spPr>
      </p:pic>
      <p:pic>
        <p:nvPicPr>
          <p:cNvPr id="199" name="Google Shape;199;p24"/>
          <p:cNvPicPr preferRelativeResize="0"/>
          <p:nvPr/>
        </p:nvPicPr>
        <p:blipFill>
          <a:blip r:embed="rId13">
            <a:alphaModFix/>
          </a:blip>
          <a:stretch>
            <a:fillRect/>
          </a:stretch>
        </p:blipFill>
        <p:spPr>
          <a:xfrm>
            <a:off x="11045625" y="1431575"/>
            <a:ext cx="4898626" cy="3844674"/>
          </a:xfrm>
          <a:prstGeom prst="rect">
            <a:avLst/>
          </a:prstGeom>
          <a:noFill/>
          <a:ln>
            <a:noFill/>
          </a:ln>
        </p:spPr>
      </p:pic>
      <p:pic>
        <p:nvPicPr>
          <p:cNvPr id="200" name="Google Shape;200;p24"/>
          <p:cNvPicPr preferRelativeResize="0"/>
          <p:nvPr/>
        </p:nvPicPr>
        <p:blipFill>
          <a:blip r:embed="rId14">
            <a:alphaModFix/>
          </a:blip>
          <a:stretch>
            <a:fillRect/>
          </a:stretch>
        </p:blipFill>
        <p:spPr>
          <a:xfrm>
            <a:off x="10241278" y="757526"/>
            <a:ext cx="5132815" cy="3844676"/>
          </a:xfrm>
          <a:prstGeom prst="rect">
            <a:avLst/>
          </a:prstGeom>
          <a:noFill/>
          <a:ln>
            <a:noFill/>
          </a:ln>
        </p:spPr>
      </p:pic>
      <p:sp>
        <p:nvSpPr>
          <p:cNvPr id="201" name="Google Shape;201;p24"/>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0" y="1960650"/>
            <a:ext cx="63021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DESCRIPTION</a:t>
            </a:r>
            <a:endParaRPr/>
          </a:p>
        </p:txBody>
      </p:sp>
      <p:sp>
        <p:nvSpPr>
          <p:cNvPr id="207" name="Google Shape;207;p25"/>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49250" y="7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a:t>
            </a:r>
            <a:endParaRPr/>
          </a:p>
          <a:p>
            <a:pPr indent="0" lvl="0" marL="0" rtl="0" algn="l">
              <a:spcBef>
                <a:spcPts val="0"/>
              </a:spcBef>
              <a:spcAft>
                <a:spcPts val="0"/>
              </a:spcAft>
              <a:buNone/>
            </a:pPr>
            <a:r>
              <a:t/>
            </a:r>
            <a:endParaRPr/>
          </a:p>
        </p:txBody>
      </p:sp>
      <p:pic>
        <p:nvPicPr>
          <p:cNvPr id="213" name="Google Shape;213;p26"/>
          <p:cNvPicPr preferRelativeResize="0"/>
          <p:nvPr/>
        </p:nvPicPr>
        <p:blipFill rotWithShape="1">
          <a:blip r:embed="rId4">
            <a:alphaModFix/>
          </a:blip>
          <a:srcRect b="20052" l="0" r="0" t="31769"/>
          <a:stretch/>
        </p:blipFill>
        <p:spPr>
          <a:xfrm>
            <a:off x="-111300" y="1128900"/>
            <a:ext cx="5688274" cy="1712874"/>
          </a:xfrm>
          <a:prstGeom prst="rect">
            <a:avLst/>
          </a:prstGeom>
          <a:noFill/>
          <a:ln>
            <a:noFill/>
          </a:ln>
        </p:spPr>
      </p:pic>
      <p:pic>
        <p:nvPicPr>
          <p:cNvPr id="214" name="Google Shape;214;p26"/>
          <p:cNvPicPr preferRelativeResize="0"/>
          <p:nvPr/>
        </p:nvPicPr>
        <p:blipFill rotWithShape="1">
          <a:blip r:embed="rId5">
            <a:alphaModFix/>
          </a:blip>
          <a:srcRect b="10008" l="0" r="0" t="36555"/>
          <a:stretch/>
        </p:blipFill>
        <p:spPr>
          <a:xfrm>
            <a:off x="3359412" y="2753225"/>
            <a:ext cx="5937413" cy="1982899"/>
          </a:xfrm>
          <a:prstGeom prst="rect">
            <a:avLst/>
          </a:prstGeom>
          <a:noFill/>
          <a:ln>
            <a:noFill/>
          </a:ln>
        </p:spPr>
      </p:pic>
      <p:grpSp>
        <p:nvGrpSpPr>
          <p:cNvPr id="215" name="Google Shape;215;p26"/>
          <p:cNvGrpSpPr/>
          <p:nvPr/>
        </p:nvGrpSpPr>
        <p:grpSpPr>
          <a:xfrm>
            <a:off x="-12" y="2424550"/>
            <a:ext cx="3359400" cy="886800"/>
            <a:chOff x="3597188" y="493100"/>
            <a:chExt cx="3359400" cy="886800"/>
          </a:xfrm>
        </p:grpSpPr>
        <p:cxnSp>
          <p:nvCxnSpPr>
            <p:cNvPr id="216" name="Google Shape;216;p26"/>
            <p:cNvCxnSpPr>
              <a:stCxn id="217" idx="0"/>
            </p:cNvCxnSpPr>
            <p:nvPr/>
          </p:nvCxnSpPr>
          <p:spPr>
            <a:xfrm flipH="1" rot="10800000">
              <a:off x="5276888" y="493100"/>
              <a:ext cx="312900" cy="425100"/>
            </a:xfrm>
            <a:prstGeom prst="straightConnector1">
              <a:avLst/>
            </a:prstGeom>
            <a:noFill/>
            <a:ln cap="flat" cmpd="sng" w="28575">
              <a:solidFill>
                <a:srgbClr val="BF9000"/>
              </a:solidFill>
              <a:prstDash val="solid"/>
              <a:round/>
              <a:headEnd len="med" w="med" type="none"/>
              <a:tailEnd len="med" w="med" type="oval"/>
            </a:ln>
          </p:spPr>
        </p:cxnSp>
        <p:grpSp>
          <p:nvGrpSpPr>
            <p:cNvPr id="218" name="Google Shape;218;p26"/>
            <p:cNvGrpSpPr/>
            <p:nvPr/>
          </p:nvGrpSpPr>
          <p:grpSpPr>
            <a:xfrm>
              <a:off x="3597188" y="918200"/>
              <a:ext cx="3359400" cy="461700"/>
              <a:chOff x="5488538" y="714625"/>
              <a:chExt cx="3359400" cy="461700"/>
            </a:xfrm>
          </p:grpSpPr>
          <p:sp>
            <p:nvSpPr>
              <p:cNvPr id="219" name="Google Shape;219;p26"/>
              <p:cNvSpPr/>
              <p:nvPr/>
            </p:nvSpPr>
            <p:spPr>
              <a:xfrm>
                <a:off x="5599238" y="714625"/>
                <a:ext cx="31380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6"/>
              <p:cNvSpPr txBox="1"/>
              <p:nvPr/>
            </p:nvSpPr>
            <p:spPr>
              <a:xfrm>
                <a:off x="5488538" y="714625"/>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6061 Aluminum </a:t>
                </a:r>
                <a:r>
                  <a:rPr lang="en" sz="1800">
                    <a:solidFill>
                      <a:schemeClr val="lt1"/>
                    </a:solidFill>
                  </a:rPr>
                  <a:t>Sheet Metal</a:t>
                </a:r>
                <a:endParaRPr sz="1800">
                  <a:solidFill>
                    <a:schemeClr val="lt1"/>
                  </a:solidFill>
                </a:endParaRPr>
              </a:p>
            </p:txBody>
          </p:sp>
        </p:grpSp>
      </p:grpSp>
      <p:grpSp>
        <p:nvGrpSpPr>
          <p:cNvPr id="220" name="Google Shape;220;p26"/>
          <p:cNvGrpSpPr/>
          <p:nvPr/>
        </p:nvGrpSpPr>
        <p:grpSpPr>
          <a:xfrm>
            <a:off x="2983038" y="920450"/>
            <a:ext cx="3693900" cy="911400"/>
            <a:chOff x="3262688" y="918200"/>
            <a:chExt cx="3693900" cy="911400"/>
          </a:xfrm>
        </p:grpSpPr>
        <p:cxnSp>
          <p:nvCxnSpPr>
            <p:cNvPr id="221" name="Google Shape;221;p26"/>
            <p:cNvCxnSpPr>
              <a:stCxn id="222" idx="2"/>
            </p:cNvCxnSpPr>
            <p:nvPr/>
          </p:nvCxnSpPr>
          <p:spPr>
            <a:xfrm flipH="1">
              <a:off x="3262688" y="1379900"/>
              <a:ext cx="2014200" cy="449700"/>
            </a:xfrm>
            <a:prstGeom prst="straightConnector1">
              <a:avLst/>
            </a:prstGeom>
            <a:noFill/>
            <a:ln cap="flat" cmpd="sng" w="28575">
              <a:solidFill>
                <a:srgbClr val="BF9000"/>
              </a:solidFill>
              <a:prstDash val="solid"/>
              <a:round/>
              <a:headEnd len="med" w="med" type="none"/>
              <a:tailEnd len="med" w="med" type="oval"/>
            </a:ln>
          </p:spPr>
        </p:cxnSp>
        <p:grpSp>
          <p:nvGrpSpPr>
            <p:cNvPr id="223" name="Google Shape;223;p26"/>
            <p:cNvGrpSpPr/>
            <p:nvPr/>
          </p:nvGrpSpPr>
          <p:grpSpPr>
            <a:xfrm>
              <a:off x="3597188" y="918200"/>
              <a:ext cx="3359400" cy="461700"/>
              <a:chOff x="5488538" y="714625"/>
              <a:chExt cx="3359400" cy="461700"/>
            </a:xfrm>
          </p:grpSpPr>
          <p:sp>
            <p:nvSpPr>
              <p:cNvPr id="224" name="Google Shape;224;p26"/>
              <p:cNvSpPr/>
              <p:nvPr/>
            </p:nvSpPr>
            <p:spPr>
              <a:xfrm>
                <a:off x="5599238" y="714625"/>
                <a:ext cx="31380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6"/>
              <p:cNvSpPr txBox="1"/>
              <p:nvPr/>
            </p:nvSpPr>
            <p:spPr>
              <a:xfrm>
                <a:off x="5488538" y="714625"/>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Nested Central Heat Shield</a:t>
                </a:r>
                <a:endParaRPr sz="1800">
                  <a:solidFill>
                    <a:schemeClr val="lt1"/>
                  </a:solidFill>
                </a:endParaRPr>
              </a:p>
            </p:txBody>
          </p:sp>
        </p:grpSp>
      </p:grpSp>
      <p:grpSp>
        <p:nvGrpSpPr>
          <p:cNvPr id="225" name="Google Shape;225;p26"/>
          <p:cNvGrpSpPr/>
          <p:nvPr/>
        </p:nvGrpSpPr>
        <p:grpSpPr>
          <a:xfrm>
            <a:off x="1940663" y="3893850"/>
            <a:ext cx="3359400" cy="897000"/>
            <a:chOff x="3652538" y="482900"/>
            <a:chExt cx="3359400" cy="897000"/>
          </a:xfrm>
        </p:grpSpPr>
        <p:cxnSp>
          <p:nvCxnSpPr>
            <p:cNvPr id="226" name="Google Shape;226;p26"/>
            <p:cNvCxnSpPr>
              <a:stCxn id="227" idx="0"/>
            </p:cNvCxnSpPr>
            <p:nvPr/>
          </p:nvCxnSpPr>
          <p:spPr>
            <a:xfrm flipH="1" rot="10800000">
              <a:off x="5332238" y="482900"/>
              <a:ext cx="1236300" cy="435300"/>
            </a:xfrm>
            <a:prstGeom prst="straightConnector1">
              <a:avLst/>
            </a:prstGeom>
            <a:noFill/>
            <a:ln cap="flat" cmpd="sng" w="28575">
              <a:solidFill>
                <a:srgbClr val="BF9000"/>
              </a:solidFill>
              <a:prstDash val="solid"/>
              <a:round/>
              <a:headEnd len="med" w="med" type="none"/>
              <a:tailEnd len="med" w="med" type="oval"/>
            </a:ln>
          </p:spPr>
        </p:cxnSp>
        <p:grpSp>
          <p:nvGrpSpPr>
            <p:cNvPr id="228" name="Google Shape;228;p26"/>
            <p:cNvGrpSpPr/>
            <p:nvPr/>
          </p:nvGrpSpPr>
          <p:grpSpPr>
            <a:xfrm>
              <a:off x="3652538" y="918200"/>
              <a:ext cx="3359400" cy="461700"/>
              <a:chOff x="5543888" y="714625"/>
              <a:chExt cx="3359400" cy="461700"/>
            </a:xfrm>
          </p:grpSpPr>
          <p:sp>
            <p:nvSpPr>
              <p:cNvPr id="229" name="Google Shape;229;p26"/>
              <p:cNvSpPr/>
              <p:nvPr/>
            </p:nvSpPr>
            <p:spPr>
              <a:xfrm>
                <a:off x="5599250" y="714625"/>
                <a:ext cx="32487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6"/>
              <p:cNvSpPr txBox="1"/>
              <p:nvPr/>
            </p:nvSpPr>
            <p:spPr>
              <a:xfrm>
                <a:off x="5543888" y="714625"/>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Spring Loaded Exterior Panels</a:t>
                </a:r>
                <a:endParaRPr sz="1800">
                  <a:solidFill>
                    <a:schemeClr val="lt1"/>
                  </a:solidFill>
                </a:endParaRPr>
              </a:p>
            </p:txBody>
          </p:sp>
        </p:grpSp>
      </p:grpSp>
      <p:grpSp>
        <p:nvGrpSpPr>
          <p:cNvPr id="230" name="Google Shape;230;p26"/>
          <p:cNvGrpSpPr/>
          <p:nvPr/>
        </p:nvGrpSpPr>
        <p:grpSpPr>
          <a:xfrm>
            <a:off x="4959180" y="2267822"/>
            <a:ext cx="3490950" cy="1256700"/>
            <a:chOff x="3597188" y="918200"/>
            <a:chExt cx="3490950" cy="1256700"/>
          </a:xfrm>
        </p:grpSpPr>
        <p:cxnSp>
          <p:nvCxnSpPr>
            <p:cNvPr id="231" name="Google Shape;231;p26"/>
            <p:cNvCxnSpPr>
              <a:stCxn id="232" idx="0"/>
            </p:cNvCxnSpPr>
            <p:nvPr/>
          </p:nvCxnSpPr>
          <p:spPr>
            <a:xfrm>
              <a:off x="5221538" y="918200"/>
              <a:ext cx="1866600" cy="1256700"/>
            </a:xfrm>
            <a:prstGeom prst="straightConnector1">
              <a:avLst/>
            </a:prstGeom>
            <a:noFill/>
            <a:ln cap="flat" cmpd="sng" w="28575">
              <a:solidFill>
                <a:srgbClr val="BF9000"/>
              </a:solidFill>
              <a:prstDash val="solid"/>
              <a:round/>
              <a:headEnd len="med" w="med" type="none"/>
              <a:tailEnd len="med" w="med" type="oval"/>
            </a:ln>
          </p:spPr>
        </p:cxnSp>
        <p:grpSp>
          <p:nvGrpSpPr>
            <p:cNvPr id="233" name="Google Shape;233;p26"/>
            <p:cNvGrpSpPr/>
            <p:nvPr/>
          </p:nvGrpSpPr>
          <p:grpSpPr>
            <a:xfrm>
              <a:off x="3597188" y="918200"/>
              <a:ext cx="3248700" cy="461700"/>
              <a:chOff x="5488538" y="714625"/>
              <a:chExt cx="3248700" cy="461700"/>
            </a:xfrm>
          </p:grpSpPr>
          <p:sp>
            <p:nvSpPr>
              <p:cNvPr id="234" name="Google Shape;234;p26"/>
              <p:cNvSpPr/>
              <p:nvPr/>
            </p:nvSpPr>
            <p:spPr>
              <a:xfrm>
                <a:off x="5599238" y="714625"/>
                <a:ext cx="31380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6"/>
              <p:cNvSpPr txBox="1"/>
              <p:nvPr/>
            </p:nvSpPr>
            <p:spPr>
              <a:xfrm>
                <a:off x="5488538" y="714625"/>
                <a:ext cx="324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Frangible Release Nuts</a:t>
                </a:r>
                <a:endParaRPr sz="1800">
                  <a:solidFill>
                    <a:schemeClr val="lt1"/>
                  </a:solidFill>
                </a:endParaRPr>
              </a:p>
            </p:txBody>
          </p:sp>
        </p:grpSp>
      </p:grpSp>
      <p:sp>
        <p:nvSpPr>
          <p:cNvPr id="235" name="Google Shape;235;p26"/>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179650" y="65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INFLATION SYSTEM</a:t>
            </a:r>
            <a:endParaRPr/>
          </a:p>
        </p:txBody>
      </p:sp>
      <p:pic>
        <p:nvPicPr>
          <p:cNvPr id="241" name="Google Shape;241;p27"/>
          <p:cNvPicPr preferRelativeResize="0"/>
          <p:nvPr/>
        </p:nvPicPr>
        <p:blipFill rotWithShape="1">
          <a:blip r:embed="rId4">
            <a:alphaModFix/>
          </a:blip>
          <a:srcRect b="16623" l="0" r="0" t="38397"/>
          <a:stretch/>
        </p:blipFill>
        <p:spPr>
          <a:xfrm>
            <a:off x="733099" y="1831450"/>
            <a:ext cx="7536148" cy="2118499"/>
          </a:xfrm>
          <a:prstGeom prst="rect">
            <a:avLst/>
          </a:prstGeom>
          <a:noFill/>
          <a:ln>
            <a:noFill/>
          </a:ln>
        </p:spPr>
      </p:pic>
      <p:pic>
        <p:nvPicPr>
          <p:cNvPr id="242" name="Google Shape;242;p27"/>
          <p:cNvPicPr preferRelativeResize="0"/>
          <p:nvPr/>
        </p:nvPicPr>
        <p:blipFill>
          <a:blip r:embed="rId5">
            <a:alphaModFix/>
          </a:blip>
          <a:stretch>
            <a:fillRect/>
          </a:stretch>
        </p:blipFill>
        <p:spPr>
          <a:xfrm>
            <a:off x="69651" y="3802125"/>
            <a:ext cx="3481925" cy="1253050"/>
          </a:xfrm>
          <a:prstGeom prst="rect">
            <a:avLst/>
          </a:prstGeom>
          <a:noFill/>
          <a:ln>
            <a:noFill/>
          </a:ln>
        </p:spPr>
      </p:pic>
      <p:grpSp>
        <p:nvGrpSpPr>
          <p:cNvPr id="243" name="Google Shape;243;p27"/>
          <p:cNvGrpSpPr/>
          <p:nvPr/>
        </p:nvGrpSpPr>
        <p:grpSpPr>
          <a:xfrm>
            <a:off x="6143988" y="2849381"/>
            <a:ext cx="3000000" cy="910800"/>
            <a:chOff x="6236113" y="3163381"/>
            <a:chExt cx="3000000" cy="910800"/>
          </a:xfrm>
        </p:grpSpPr>
        <p:grpSp>
          <p:nvGrpSpPr>
            <p:cNvPr id="244" name="Google Shape;244;p27"/>
            <p:cNvGrpSpPr/>
            <p:nvPr/>
          </p:nvGrpSpPr>
          <p:grpSpPr>
            <a:xfrm>
              <a:off x="6236113" y="3606775"/>
              <a:ext cx="3000000" cy="467406"/>
              <a:chOff x="5376538" y="876000"/>
              <a:chExt cx="3000000" cy="467406"/>
            </a:xfrm>
          </p:grpSpPr>
          <p:sp>
            <p:nvSpPr>
              <p:cNvPr id="245" name="Google Shape;245;p27"/>
              <p:cNvSpPr/>
              <p:nvPr/>
            </p:nvSpPr>
            <p:spPr>
              <a:xfrm>
                <a:off x="5503425" y="876000"/>
                <a:ext cx="27462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27"/>
              <p:cNvSpPr txBox="1"/>
              <p:nvPr/>
            </p:nvSpPr>
            <p:spPr>
              <a:xfrm>
                <a:off x="5376538" y="881706"/>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Check Valve Inflation</a:t>
                </a:r>
                <a:endParaRPr sz="1800">
                  <a:solidFill>
                    <a:schemeClr val="lt1"/>
                  </a:solidFill>
                </a:endParaRPr>
              </a:p>
            </p:txBody>
          </p:sp>
        </p:grpSp>
        <p:cxnSp>
          <p:nvCxnSpPr>
            <p:cNvPr id="247" name="Google Shape;247;p27"/>
            <p:cNvCxnSpPr>
              <a:stCxn id="246" idx="0"/>
            </p:cNvCxnSpPr>
            <p:nvPr/>
          </p:nvCxnSpPr>
          <p:spPr>
            <a:xfrm rot="10800000">
              <a:off x="7459813" y="3163381"/>
              <a:ext cx="276300" cy="449100"/>
            </a:xfrm>
            <a:prstGeom prst="straightConnector1">
              <a:avLst/>
            </a:prstGeom>
            <a:noFill/>
            <a:ln cap="flat" cmpd="sng" w="28575">
              <a:solidFill>
                <a:srgbClr val="BF9000"/>
              </a:solidFill>
              <a:prstDash val="solid"/>
              <a:round/>
              <a:headEnd len="med" w="med" type="none"/>
              <a:tailEnd len="med" w="med" type="oval"/>
            </a:ln>
          </p:spPr>
        </p:cxnSp>
      </p:grpSp>
      <p:grpSp>
        <p:nvGrpSpPr>
          <p:cNvPr id="248" name="Google Shape;248;p27"/>
          <p:cNvGrpSpPr/>
          <p:nvPr/>
        </p:nvGrpSpPr>
        <p:grpSpPr>
          <a:xfrm>
            <a:off x="3109675" y="1079575"/>
            <a:ext cx="3359400" cy="1108800"/>
            <a:chOff x="3109675" y="1079575"/>
            <a:chExt cx="3359400" cy="1108800"/>
          </a:xfrm>
        </p:grpSpPr>
        <p:cxnSp>
          <p:nvCxnSpPr>
            <p:cNvPr id="249" name="Google Shape;249;p27"/>
            <p:cNvCxnSpPr>
              <a:stCxn id="250" idx="2"/>
            </p:cNvCxnSpPr>
            <p:nvPr/>
          </p:nvCxnSpPr>
          <p:spPr>
            <a:xfrm>
              <a:off x="4789375" y="1541275"/>
              <a:ext cx="846900" cy="647100"/>
            </a:xfrm>
            <a:prstGeom prst="straightConnector1">
              <a:avLst/>
            </a:prstGeom>
            <a:noFill/>
            <a:ln cap="flat" cmpd="sng" w="28575">
              <a:solidFill>
                <a:srgbClr val="BF9000"/>
              </a:solidFill>
              <a:prstDash val="solid"/>
              <a:round/>
              <a:headEnd len="med" w="med" type="none"/>
              <a:tailEnd len="med" w="med" type="oval"/>
            </a:ln>
          </p:spPr>
        </p:cxnSp>
        <p:grpSp>
          <p:nvGrpSpPr>
            <p:cNvPr id="251" name="Google Shape;251;p27"/>
            <p:cNvGrpSpPr/>
            <p:nvPr/>
          </p:nvGrpSpPr>
          <p:grpSpPr>
            <a:xfrm>
              <a:off x="3109675" y="1079575"/>
              <a:ext cx="3359400" cy="461700"/>
              <a:chOff x="5001025" y="876000"/>
              <a:chExt cx="3359400" cy="461700"/>
            </a:xfrm>
          </p:grpSpPr>
          <p:sp>
            <p:nvSpPr>
              <p:cNvPr id="252" name="Google Shape;252;p27"/>
              <p:cNvSpPr/>
              <p:nvPr/>
            </p:nvSpPr>
            <p:spPr>
              <a:xfrm>
                <a:off x="5111725" y="876000"/>
                <a:ext cx="31380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27"/>
              <p:cNvSpPr txBox="1"/>
              <p:nvPr/>
            </p:nvSpPr>
            <p:spPr>
              <a:xfrm>
                <a:off x="5001025" y="876000"/>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12.7cm</a:t>
                </a:r>
                <a:r>
                  <a:rPr lang="en" sz="1800">
                    <a:solidFill>
                      <a:schemeClr val="lt1"/>
                    </a:solidFill>
                  </a:rPr>
                  <a:t> Inflated Kevlar Beams</a:t>
                </a:r>
                <a:endParaRPr sz="1800">
                  <a:solidFill>
                    <a:schemeClr val="lt1"/>
                  </a:solidFill>
                </a:endParaRPr>
              </a:p>
            </p:txBody>
          </p:sp>
        </p:grpSp>
      </p:grpSp>
      <p:grpSp>
        <p:nvGrpSpPr>
          <p:cNvPr id="253" name="Google Shape;253;p27"/>
          <p:cNvGrpSpPr/>
          <p:nvPr/>
        </p:nvGrpSpPr>
        <p:grpSpPr>
          <a:xfrm>
            <a:off x="-112800" y="1633963"/>
            <a:ext cx="3359400" cy="1506913"/>
            <a:chOff x="-112800" y="1633963"/>
            <a:chExt cx="3359400" cy="1506913"/>
          </a:xfrm>
        </p:grpSpPr>
        <p:cxnSp>
          <p:nvCxnSpPr>
            <p:cNvPr id="254" name="Google Shape;254;p27"/>
            <p:cNvCxnSpPr/>
            <p:nvPr/>
          </p:nvCxnSpPr>
          <p:spPr>
            <a:xfrm>
              <a:off x="1626775" y="2095675"/>
              <a:ext cx="758400" cy="1045200"/>
            </a:xfrm>
            <a:prstGeom prst="straightConnector1">
              <a:avLst/>
            </a:prstGeom>
            <a:noFill/>
            <a:ln cap="flat" cmpd="sng" w="28575">
              <a:solidFill>
                <a:srgbClr val="BF9000"/>
              </a:solidFill>
              <a:prstDash val="solid"/>
              <a:round/>
              <a:headEnd len="med" w="med" type="none"/>
              <a:tailEnd len="med" w="med" type="oval"/>
            </a:ln>
          </p:spPr>
        </p:cxnSp>
        <p:grpSp>
          <p:nvGrpSpPr>
            <p:cNvPr id="255" name="Google Shape;255;p27"/>
            <p:cNvGrpSpPr/>
            <p:nvPr/>
          </p:nvGrpSpPr>
          <p:grpSpPr>
            <a:xfrm>
              <a:off x="-112800" y="1633963"/>
              <a:ext cx="3359400" cy="461713"/>
              <a:chOff x="5069900" y="875988"/>
              <a:chExt cx="3359400" cy="461713"/>
            </a:xfrm>
          </p:grpSpPr>
          <p:sp>
            <p:nvSpPr>
              <p:cNvPr id="256" name="Google Shape;256;p27"/>
              <p:cNvSpPr/>
              <p:nvPr/>
            </p:nvSpPr>
            <p:spPr>
              <a:xfrm>
                <a:off x="5249600" y="876000"/>
                <a:ext cx="3000000" cy="461700"/>
              </a:xfrm>
              <a:prstGeom prst="snip2DiagRect">
                <a:avLst>
                  <a:gd fmla="val 0" name="adj1"/>
                  <a:gd fmla="val 16667" name="adj2"/>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7"/>
              <p:cNvSpPr txBox="1"/>
              <p:nvPr/>
            </p:nvSpPr>
            <p:spPr>
              <a:xfrm>
                <a:off x="5069900" y="875988"/>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153 </a:t>
                </a:r>
                <a:r>
                  <a:rPr lang="en" sz="1800">
                    <a:solidFill>
                      <a:schemeClr val="lt1"/>
                    </a:solidFill>
                  </a:rPr>
                  <a:t>m</a:t>
                </a:r>
                <a:r>
                  <a:rPr baseline="30000" lang="en" sz="1800">
                    <a:solidFill>
                      <a:schemeClr val="lt1"/>
                    </a:solidFill>
                  </a:rPr>
                  <a:t>2</a:t>
                </a:r>
                <a:r>
                  <a:rPr baseline="30000" lang="en" sz="1800">
                    <a:solidFill>
                      <a:schemeClr val="lt1"/>
                    </a:solidFill>
                  </a:rPr>
                  <a:t> </a:t>
                </a:r>
                <a:r>
                  <a:rPr lang="en" sz="1800">
                    <a:solidFill>
                      <a:schemeClr val="lt1"/>
                    </a:solidFill>
                  </a:rPr>
                  <a:t>Deployed Coverage</a:t>
                </a:r>
                <a:endParaRPr sz="1800">
                  <a:solidFill>
                    <a:schemeClr val="lt1"/>
                  </a:solidFill>
                </a:endParaRPr>
              </a:p>
            </p:txBody>
          </p:sp>
        </p:grpSp>
      </p:grpSp>
      <p:grpSp>
        <p:nvGrpSpPr>
          <p:cNvPr id="258" name="Google Shape;258;p27"/>
          <p:cNvGrpSpPr/>
          <p:nvPr/>
        </p:nvGrpSpPr>
        <p:grpSpPr>
          <a:xfrm>
            <a:off x="3639525" y="3934450"/>
            <a:ext cx="3960300" cy="461700"/>
            <a:chOff x="5302050" y="668700"/>
            <a:chExt cx="3960300" cy="461700"/>
          </a:xfrm>
        </p:grpSpPr>
        <p:sp>
          <p:nvSpPr>
            <p:cNvPr id="259" name="Google Shape;259;p27"/>
            <p:cNvSpPr/>
            <p:nvPr/>
          </p:nvSpPr>
          <p:spPr>
            <a:xfrm>
              <a:off x="5302050" y="668700"/>
              <a:ext cx="39603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27"/>
            <p:cNvSpPr txBox="1"/>
            <p:nvPr/>
          </p:nvSpPr>
          <p:spPr>
            <a:xfrm>
              <a:off x="5356350" y="668700"/>
              <a:ext cx="3851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95% reduction in Fluid Shear Stress</a:t>
              </a:r>
              <a:endParaRPr sz="1800">
                <a:solidFill>
                  <a:schemeClr val="lt1"/>
                </a:solidFill>
              </a:endParaRPr>
            </a:p>
          </p:txBody>
        </p:sp>
      </p:grpSp>
      <p:grpSp>
        <p:nvGrpSpPr>
          <p:cNvPr id="261" name="Google Shape;261;p27"/>
          <p:cNvGrpSpPr/>
          <p:nvPr/>
        </p:nvGrpSpPr>
        <p:grpSpPr>
          <a:xfrm>
            <a:off x="3578475" y="4477875"/>
            <a:ext cx="3481800" cy="461700"/>
            <a:chOff x="5921200" y="668700"/>
            <a:chExt cx="3481800" cy="461700"/>
          </a:xfrm>
        </p:grpSpPr>
        <p:sp>
          <p:nvSpPr>
            <p:cNvPr id="262" name="Google Shape;262;p27"/>
            <p:cNvSpPr/>
            <p:nvPr/>
          </p:nvSpPr>
          <p:spPr>
            <a:xfrm>
              <a:off x="5982400" y="668700"/>
              <a:ext cx="33594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27"/>
            <p:cNvSpPr txBox="1"/>
            <p:nvPr/>
          </p:nvSpPr>
          <p:spPr>
            <a:xfrm>
              <a:off x="5921200" y="668700"/>
              <a:ext cx="348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0.21 m</a:t>
              </a:r>
              <a:r>
                <a:rPr baseline="30000" lang="en" sz="1800">
                  <a:solidFill>
                    <a:schemeClr val="lt1"/>
                  </a:solidFill>
                </a:rPr>
                <a:t>3</a:t>
              </a:r>
              <a:r>
                <a:rPr lang="en" sz="1800">
                  <a:solidFill>
                    <a:schemeClr val="lt1"/>
                  </a:solidFill>
                </a:rPr>
                <a:t> of Nitrogen at 15 MPa</a:t>
              </a:r>
              <a:endParaRPr sz="1800">
                <a:solidFill>
                  <a:schemeClr val="lt1"/>
                </a:solidFill>
              </a:endParaRPr>
            </a:p>
          </p:txBody>
        </p:sp>
      </p:grpSp>
      <p:sp>
        <p:nvSpPr>
          <p:cNvPr id="264" name="Google Shape;264;p27"/>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pic>
        <p:nvPicPr>
          <p:cNvPr id="265" name="Google Shape;265;p27"/>
          <p:cNvPicPr preferRelativeResize="0"/>
          <p:nvPr/>
        </p:nvPicPr>
        <p:blipFill>
          <a:blip r:embed="rId6">
            <a:alphaModFix/>
          </a:blip>
          <a:stretch>
            <a:fillRect/>
          </a:stretch>
        </p:blipFill>
        <p:spPr>
          <a:xfrm>
            <a:off x="6469075" y="103350"/>
            <a:ext cx="2565325" cy="19239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8"/>
          <p:cNvPicPr preferRelativeResize="0"/>
          <p:nvPr/>
        </p:nvPicPr>
        <p:blipFill rotWithShape="1">
          <a:blip r:embed="rId4">
            <a:alphaModFix/>
          </a:blip>
          <a:srcRect b="17304" l="50732" r="2162" t="16064"/>
          <a:stretch/>
        </p:blipFill>
        <p:spPr>
          <a:xfrm>
            <a:off x="5186950" y="2639750"/>
            <a:ext cx="3843501" cy="1801700"/>
          </a:xfrm>
          <a:prstGeom prst="rect">
            <a:avLst/>
          </a:prstGeom>
          <a:noFill/>
          <a:ln cap="flat" cmpd="sng" w="38100">
            <a:solidFill>
              <a:srgbClr val="FFFFFF"/>
            </a:solidFill>
            <a:prstDash val="solid"/>
            <a:round/>
            <a:headEnd len="sm" w="sm" type="none"/>
            <a:tailEnd len="sm" w="sm" type="none"/>
          </a:ln>
        </p:spPr>
      </p:pic>
      <p:sp>
        <p:nvSpPr>
          <p:cNvPr id="271" name="Google Shape;271;p28"/>
          <p:cNvSpPr txBox="1"/>
          <p:nvPr>
            <p:ph type="title"/>
          </p:nvPr>
        </p:nvSpPr>
        <p:spPr>
          <a:xfrm>
            <a:off x="311700" y="75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TARP</a:t>
            </a:r>
            <a:endParaRPr b="1" sz="2700">
              <a:latin typeface="Roboto"/>
              <a:ea typeface="Roboto"/>
              <a:cs typeface="Roboto"/>
              <a:sym typeface="Roboto"/>
            </a:endParaRPr>
          </a:p>
        </p:txBody>
      </p:sp>
      <p:pic>
        <p:nvPicPr>
          <p:cNvPr id="272" name="Google Shape;272;p28"/>
          <p:cNvPicPr preferRelativeResize="0"/>
          <p:nvPr/>
        </p:nvPicPr>
        <p:blipFill rotWithShape="1">
          <a:blip r:embed="rId5">
            <a:alphaModFix/>
          </a:blip>
          <a:srcRect b="0" l="1295" r="1305" t="0"/>
          <a:stretch/>
        </p:blipFill>
        <p:spPr>
          <a:xfrm>
            <a:off x="76800" y="851100"/>
            <a:ext cx="4844298" cy="3108451"/>
          </a:xfrm>
          <a:prstGeom prst="rect">
            <a:avLst/>
          </a:prstGeom>
          <a:noFill/>
          <a:ln cap="flat" cmpd="sng" w="38100">
            <a:solidFill>
              <a:srgbClr val="FFFFFF"/>
            </a:solidFill>
            <a:prstDash val="solid"/>
            <a:round/>
            <a:headEnd len="sm" w="sm" type="none"/>
            <a:tailEnd len="sm" w="sm" type="none"/>
          </a:ln>
        </p:spPr>
      </p:pic>
      <p:sp>
        <p:nvSpPr>
          <p:cNvPr id="273" name="Google Shape;273;p28"/>
          <p:cNvSpPr txBox="1"/>
          <p:nvPr/>
        </p:nvSpPr>
        <p:spPr>
          <a:xfrm>
            <a:off x="5110750" y="622825"/>
            <a:ext cx="4033200" cy="16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800">
                <a:solidFill>
                  <a:schemeClr val="lt1"/>
                </a:solidFill>
              </a:rPr>
              <a:t>Layer Assembly</a:t>
            </a:r>
            <a:endParaRPr sz="1800">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Stitched with ceramic thread for durability</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Material Justifications: </a:t>
            </a:r>
            <a:endParaRPr>
              <a:solidFill>
                <a:schemeClr val="lt1"/>
              </a:solidFill>
            </a:endParaRPr>
          </a:p>
          <a:p>
            <a:pPr indent="-304800" lvl="1" marL="914400" rtl="0" algn="l">
              <a:lnSpc>
                <a:spcPct val="115000"/>
              </a:lnSpc>
              <a:spcBef>
                <a:spcPts val="0"/>
              </a:spcBef>
              <a:spcAft>
                <a:spcPts val="0"/>
              </a:spcAft>
              <a:buClr>
                <a:schemeClr val="lt1"/>
              </a:buClr>
              <a:buSzPts val="1200"/>
              <a:buChar char="○"/>
            </a:pPr>
            <a:r>
              <a:rPr lang="en" sz="1200">
                <a:solidFill>
                  <a:schemeClr val="lt1"/>
                </a:solidFill>
              </a:rPr>
              <a:t>Aluminized Kapton: Air </a:t>
            </a:r>
            <a:r>
              <a:rPr lang="en" sz="1200">
                <a:solidFill>
                  <a:schemeClr val="lt1"/>
                </a:solidFill>
              </a:rPr>
              <a:t>Permeation</a:t>
            </a:r>
            <a:r>
              <a:rPr lang="en" sz="1200">
                <a:solidFill>
                  <a:schemeClr val="lt1"/>
                </a:solidFill>
              </a:rPr>
              <a:t> </a:t>
            </a:r>
            <a:endParaRPr sz="1200">
              <a:solidFill>
                <a:schemeClr val="lt1"/>
              </a:solidFill>
            </a:endParaRPr>
          </a:p>
          <a:p>
            <a:pPr indent="-304800" lvl="1" marL="914400" rtl="0" algn="l">
              <a:lnSpc>
                <a:spcPct val="115000"/>
              </a:lnSpc>
              <a:spcBef>
                <a:spcPts val="0"/>
              </a:spcBef>
              <a:spcAft>
                <a:spcPts val="0"/>
              </a:spcAft>
              <a:buClr>
                <a:schemeClr val="lt1"/>
              </a:buClr>
              <a:buSzPts val="1200"/>
              <a:buChar char="○"/>
            </a:pPr>
            <a:r>
              <a:rPr lang="en" sz="1200">
                <a:solidFill>
                  <a:schemeClr val="lt1"/>
                </a:solidFill>
              </a:rPr>
              <a:t>Carbon Fiber: Mechanical integrity</a:t>
            </a:r>
            <a:endParaRPr sz="1200">
              <a:solidFill>
                <a:schemeClr val="lt1"/>
              </a:solidFill>
            </a:endParaRPr>
          </a:p>
          <a:p>
            <a:pPr indent="-304800" lvl="1" marL="914400" rtl="0" algn="l">
              <a:lnSpc>
                <a:spcPct val="115000"/>
              </a:lnSpc>
              <a:spcBef>
                <a:spcPts val="0"/>
              </a:spcBef>
              <a:spcAft>
                <a:spcPts val="0"/>
              </a:spcAft>
              <a:buClr>
                <a:schemeClr val="lt1"/>
              </a:buClr>
              <a:buSzPts val="1200"/>
              <a:buChar char="○"/>
            </a:pPr>
            <a:r>
              <a:rPr lang="en" sz="1200">
                <a:solidFill>
                  <a:schemeClr val="lt1"/>
                </a:solidFill>
              </a:rPr>
              <a:t>Alumina Felt: </a:t>
            </a:r>
            <a:r>
              <a:rPr lang="en" sz="1200">
                <a:solidFill>
                  <a:schemeClr val="lt1"/>
                </a:solidFill>
              </a:rPr>
              <a:t>C</a:t>
            </a:r>
            <a:r>
              <a:rPr lang="en" sz="1200">
                <a:solidFill>
                  <a:schemeClr val="lt1"/>
                </a:solidFill>
              </a:rPr>
              <a:t>onductive heat transfer</a:t>
            </a:r>
            <a:endParaRPr sz="1200">
              <a:solidFill>
                <a:schemeClr val="lt1"/>
              </a:solidFill>
            </a:endParaRPr>
          </a:p>
        </p:txBody>
      </p:sp>
      <p:sp>
        <p:nvSpPr>
          <p:cNvPr id="274" name="Google Shape;274;p28"/>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
        <p:nvSpPr>
          <p:cNvPr id="275" name="Google Shape;275;p28"/>
          <p:cNvSpPr/>
          <p:nvPr/>
        </p:nvSpPr>
        <p:spPr>
          <a:xfrm>
            <a:off x="4046250" y="2393850"/>
            <a:ext cx="678300" cy="177900"/>
          </a:xfrm>
          <a:prstGeom prst="snip2DiagRect">
            <a:avLst>
              <a:gd fmla="val 0" name="adj1"/>
              <a:gd fmla="val 16667" name="adj2"/>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0.0254</a:t>
            </a:r>
            <a:r>
              <a:rPr lang="en" sz="700"/>
              <a:t> mm</a:t>
            </a:r>
            <a:endParaRPr sz="700"/>
          </a:p>
        </p:txBody>
      </p:sp>
      <p:sp>
        <p:nvSpPr>
          <p:cNvPr id="276" name="Google Shape;276;p28"/>
          <p:cNvSpPr/>
          <p:nvPr/>
        </p:nvSpPr>
        <p:spPr>
          <a:xfrm>
            <a:off x="1310650" y="3552550"/>
            <a:ext cx="678300" cy="177900"/>
          </a:xfrm>
          <a:prstGeom prst="snip2DiagRect">
            <a:avLst>
              <a:gd fmla="val 0" name="adj1"/>
              <a:gd fmla="val 16667" name="adj2"/>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1</a:t>
            </a:r>
            <a:r>
              <a:rPr lang="en" sz="700"/>
              <a:t> mm</a:t>
            </a:r>
            <a:endParaRPr sz="700"/>
          </a:p>
        </p:txBody>
      </p:sp>
      <p:sp>
        <p:nvSpPr>
          <p:cNvPr id="277" name="Google Shape;277;p28"/>
          <p:cNvSpPr/>
          <p:nvPr/>
        </p:nvSpPr>
        <p:spPr>
          <a:xfrm>
            <a:off x="3825225" y="1533250"/>
            <a:ext cx="678300" cy="177900"/>
          </a:xfrm>
          <a:prstGeom prst="snip2DiagRect">
            <a:avLst>
              <a:gd fmla="val 0" name="adj1"/>
              <a:gd fmla="val 16667" name="adj2"/>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1 mm</a:t>
            </a:r>
            <a:endParaRPr sz="700"/>
          </a:p>
        </p:txBody>
      </p:sp>
      <p:sp>
        <p:nvSpPr>
          <p:cNvPr id="278" name="Google Shape;278;p28"/>
          <p:cNvSpPr/>
          <p:nvPr/>
        </p:nvSpPr>
        <p:spPr>
          <a:xfrm>
            <a:off x="107300" y="2018275"/>
            <a:ext cx="678300" cy="177900"/>
          </a:xfrm>
          <a:prstGeom prst="snip2DiagRect">
            <a:avLst>
              <a:gd fmla="val 0" name="adj1"/>
              <a:gd fmla="val 16667" name="adj2"/>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1 mm</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 SHIELD</a:t>
            </a:r>
            <a:endParaRPr/>
          </a:p>
        </p:txBody>
      </p:sp>
      <p:pic>
        <p:nvPicPr>
          <p:cNvPr id="284" name="Google Shape;284;p29"/>
          <p:cNvPicPr preferRelativeResize="0"/>
          <p:nvPr/>
        </p:nvPicPr>
        <p:blipFill rotWithShape="1">
          <a:blip r:embed="rId4">
            <a:alphaModFix/>
          </a:blip>
          <a:srcRect b="0" l="386" r="386" t="0"/>
          <a:stretch/>
        </p:blipFill>
        <p:spPr>
          <a:xfrm>
            <a:off x="83425" y="817476"/>
            <a:ext cx="4709151" cy="2966150"/>
          </a:xfrm>
          <a:prstGeom prst="rect">
            <a:avLst/>
          </a:prstGeom>
          <a:noFill/>
          <a:ln>
            <a:noFill/>
          </a:ln>
        </p:spPr>
      </p:pic>
      <p:pic>
        <p:nvPicPr>
          <p:cNvPr id="285" name="Google Shape;285;p29"/>
          <p:cNvPicPr preferRelativeResize="0"/>
          <p:nvPr/>
        </p:nvPicPr>
        <p:blipFill rotWithShape="1">
          <a:blip r:embed="rId5">
            <a:alphaModFix/>
          </a:blip>
          <a:srcRect b="7171" l="0" r="0" t="6836"/>
          <a:stretch/>
        </p:blipFill>
        <p:spPr>
          <a:xfrm>
            <a:off x="5540218" y="2520150"/>
            <a:ext cx="3410932" cy="1993225"/>
          </a:xfrm>
          <a:prstGeom prst="rect">
            <a:avLst/>
          </a:prstGeom>
          <a:noFill/>
          <a:ln>
            <a:noFill/>
          </a:ln>
        </p:spPr>
      </p:pic>
      <p:sp>
        <p:nvSpPr>
          <p:cNvPr id="286" name="Google Shape;286;p29"/>
          <p:cNvSpPr txBox="1"/>
          <p:nvPr/>
        </p:nvSpPr>
        <p:spPr>
          <a:xfrm>
            <a:off x="5305500" y="195150"/>
            <a:ext cx="4219500" cy="231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Layer Assembly</a:t>
            </a:r>
            <a:endParaRPr sz="1800">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Inspired by Parker Solar Probe</a:t>
            </a:r>
            <a:endParaRPr sz="1200">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Installed on mylar spacers creating a vacuous pocket</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Material Justifications:</a:t>
            </a:r>
            <a:endParaRPr>
              <a:solidFill>
                <a:schemeClr val="lt1"/>
              </a:solidFill>
            </a:endParaRPr>
          </a:p>
          <a:p>
            <a:pPr indent="-304800" lvl="1" marL="914400" rtl="0" algn="l">
              <a:lnSpc>
                <a:spcPct val="115000"/>
              </a:lnSpc>
              <a:spcBef>
                <a:spcPts val="0"/>
              </a:spcBef>
              <a:spcAft>
                <a:spcPts val="0"/>
              </a:spcAft>
              <a:buClr>
                <a:schemeClr val="lt1"/>
              </a:buClr>
              <a:buSzPts val="1200"/>
              <a:buChar char="○"/>
            </a:pPr>
            <a:r>
              <a:rPr lang="en" sz="1200">
                <a:solidFill>
                  <a:schemeClr val="lt1"/>
                </a:solidFill>
              </a:rPr>
              <a:t>RVC Foam: Insulating barrier</a:t>
            </a:r>
            <a:endParaRPr sz="1200">
              <a:solidFill>
                <a:schemeClr val="lt1"/>
              </a:solidFill>
            </a:endParaRPr>
          </a:p>
          <a:p>
            <a:pPr indent="-304800" lvl="1" marL="914400" rtl="0" algn="l">
              <a:lnSpc>
                <a:spcPct val="115000"/>
              </a:lnSpc>
              <a:spcBef>
                <a:spcPts val="0"/>
              </a:spcBef>
              <a:spcAft>
                <a:spcPts val="0"/>
              </a:spcAft>
              <a:buClr>
                <a:schemeClr val="lt1"/>
              </a:buClr>
              <a:buSzPts val="1200"/>
              <a:buChar char="○"/>
            </a:pPr>
            <a:r>
              <a:rPr lang="en" sz="1200">
                <a:solidFill>
                  <a:schemeClr val="lt1"/>
                </a:solidFill>
              </a:rPr>
              <a:t>Carbon-carbon composite: Thermal degradation protection</a:t>
            </a:r>
            <a:endParaRPr sz="1200">
              <a:solidFill>
                <a:schemeClr val="lt1"/>
              </a:solidFill>
            </a:endParaRPr>
          </a:p>
          <a:p>
            <a:pPr indent="-304800" lvl="1" marL="914400" rtl="0" algn="l">
              <a:lnSpc>
                <a:spcPct val="115000"/>
              </a:lnSpc>
              <a:spcBef>
                <a:spcPts val="0"/>
              </a:spcBef>
              <a:spcAft>
                <a:spcPts val="0"/>
              </a:spcAft>
              <a:buClr>
                <a:schemeClr val="lt1"/>
              </a:buClr>
              <a:buSzPts val="1200"/>
              <a:buChar char="○"/>
            </a:pPr>
            <a:r>
              <a:rPr lang="en" sz="1200">
                <a:solidFill>
                  <a:schemeClr val="lt1"/>
                </a:solidFill>
              </a:rPr>
              <a:t>Plasma Sprayed Zirconia for a TBC</a:t>
            </a:r>
            <a:endParaRPr sz="1000">
              <a:solidFill>
                <a:schemeClr val="lt1"/>
              </a:solidFill>
            </a:endParaRPr>
          </a:p>
        </p:txBody>
      </p:sp>
      <p:sp>
        <p:nvSpPr>
          <p:cNvPr id="287" name="Google Shape;287;p29"/>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
        <p:nvSpPr>
          <p:cNvPr id="288" name="Google Shape;288;p29"/>
          <p:cNvSpPr/>
          <p:nvPr/>
        </p:nvSpPr>
        <p:spPr>
          <a:xfrm>
            <a:off x="114325" y="2066650"/>
            <a:ext cx="678300" cy="177900"/>
          </a:xfrm>
          <a:prstGeom prst="snip2DiagRect">
            <a:avLst>
              <a:gd fmla="val 0" name="adj1"/>
              <a:gd fmla="val 16667" name="adj2"/>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25.4</a:t>
            </a:r>
            <a:r>
              <a:rPr lang="en" sz="700"/>
              <a:t> mm</a:t>
            </a:r>
            <a:endParaRPr sz="700"/>
          </a:p>
        </p:txBody>
      </p:sp>
      <p:sp>
        <p:nvSpPr>
          <p:cNvPr id="289" name="Google Shape;289;p29"/>
          <p:cNvSpPr/>
          <p:nvPr/>
        </p:nvSpPr>
        <p:spPr>
          <a:xfrm>
            <a:off x="3276625" y="3560175"/>
            <a:ext cx="678300" cy="177900"/>
          </a:xfrm>
          <a:prstGeom prst="snip2DiagRect">
            <a:avLst>
              <a:gd fmla="val 0" name="adj1"/>
              <a:gd fmla="val 16667" name="adj2"/>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1 mm</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0" title="anchoranimationFULLSCALE.mp4">
            <a:hlinkClick r:id="rId4"/>
          </p:cNvPr>
          <p:cNvPicPr preferRelativeResize="0"/>
          <p:nvPr/>
        </p:nvPicPr>
        <p:blipFill>
          <a:blip r:embed="rId5">
            <a:alphaModFix/>
          </a:blip>
          <a:stretch>
            <a:fillRect/>
          </a:stretch>
        </p:blipFill>
        <p:spPr>
          <a:xfrm>
            <a:off x="4572000" y="913225"/>
            <a:ext cx="6018524" cy="3761550"/>
          </a:xfrm>
          <a:prstGeom prst="rect">
            <a:avLst/>
          </a:prstGeom>
          <a:noFill/>
          <a:ln>
            <a:noFill/>
          </a:ln>
          <a:effectLst>
            <a:outerShdw blurRad="57150" rotWithShape="0" algn="bl" dir="5400000" dist="19050">
              <a:srgbClr val="000000">
                <a:alpha val="50000"/>
              </a:srgbClr>
            </a:outerShdw>
          </a:effectLst>
        </p:spPr>
      </p:pic>
      <p:sp>
        <p:nvSpPr>
          <p:cNvPr id="295" name="Google Shape;295;p30"/>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ANCHORS</a:t>
            </a:r>
            <a:endParaRPr/>
          </a:p>
        </p:txBody>
      </p:sp>
      <p:sp>
        <p:nvSpPr>
          <p:cNvPr id="296" name="Google Shape;296;p30"/>
          <p:cNvSpPr txBox="1"/>
          <p:nvPr>
            <p:ph idx="1" type="body"/>
          </p:nvPr>
        </p:nvSpPr>
        <p:spPr>
          <a:xfrm>
            <a:off x="311700" y="1152475"/>
            <a:ext cx="384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Designed to support the system vertically and laterally</a:t>
            </a:r>
            <a:endParaRPr/>
          </a:p>
          <a:p>
            <a:pPr indent="-342900" lvl="0" marL="457200" rtl="0" algn="l">
              <a:spcBef>
                <a:spcPts val="0"/>
              </a:spcBef>
              <a:spcAft>
                <a:spcPts val="0"/>
              </a:spcAft>
              <a:buSzPts val="1800"/>
              <a:buChar char="●"/>
            </a:pPr>
            <a:r>
              <a:rPr lang="en"/>
              <a:t>Novel deployment system to allow for the deployment of helical piles on the moon</a:t>
            </a:r>
            <a:endParaRPr/>
          </a:p>
          <a:p>
            <a:pPr indent="-317500" lvl="1" marL="914400" rtl="0" algn="l">
              <a:spcBef>
                <a:spcPts val="0"/>
              </a:spcBef>
              <a:spcAft>
                <a:spcPts val="0"/>
              </a:spcAft>
              <a:buSzPts val="1400"/>
              <a:buChar char="○"/>
            </a:pPr>
            <a:r>
              <a:rPr lang="en"/>
              <a:t>Due to the winding nature of the driving thread, the blade of the helical pile acts as an auger and assists in </a:t>
            </a:r>
            <a:r>
              <a:rPr lang="en"/>
              <a:t>embedding</a:t>
            </a:r>
            <a:r>
              <a:rPr lang="en"/>
              <a:t> the system.</a:t>
            </a:r>
            <a:endParaRPr/>
          </a:p>
        </p:txBody>
      </p:sp>
      <p:pic>
        <p:nvPicPr>
          <p:cNvPr id="297" name="Google Shape;297;p30"/>
          <p:cNvPicPr preferRelativeResize="0"/>
          <p:nvPr/>
        </p:nvPicPr>
        <p:blipFill rotWithShape="1">
          <a:blip r:embed="rId6">
            <a:alphaModFix/>
          </a:blip>
          <a:srcRect b="3362" l="7568" r="17491" t="0"/>
          <a:stretch/>
        </p:blipFill>
        <p:spPr>
          <a:xfrm>
            <a:off x="4495625" y="1333350"/>
            <a:ext cx="1902551" cy="1533376"/>
          </a:xfrm>
          <a:prstGeom prst="rect">
            <a:avLst/>
          </a:prstGeom>
          <a:noFill/>
          <a:ln>
            <a:noFill/>
          </a:ln>
        </p:spPr>
      </p:pic>
      <p:pic>
        <p:nvPicPr>
          <p:cNvPr id="298" name="Google Shape;298;p30"/>
          <p:cNvPicPr preferRelativeResize="0"/>
          <p:nvPr/>
        </p:nvPicPr>
        <p:blipFill rotWithShape="1">
          <a:blip r:embed="rId7">
            <a:alphaModFix/>
          </a:blip>
          <a:srcRect b="9480" l="12754" r="12305" t="5723"/>
          <a:stretch/>
        </p:blipFill>
        <p:spPr>
          <a:xfrm>
            <a:off x="4359912" y="3401250"/>
            <a:ext cx="2288026" cy="1618099"/>
          </a:xfrm>
          <a:prstGeom prst="rect">
            <a:avLst/>
          </a:prstGeom>
          <a:noFill/>
          <a:ln>
            <a:noFill/>
          </a:ln>
        </p:spPr>
      </p:pic>
      <p:sp>
        <p:nvSpPr>
          <p:cNvPr id="299" name="Google Shape;299;p30"/>
          <p:cNvSpPr/>
          <p:nvPr/>
        </p:nvSpPr>
        <p:spPr>
          <a:xfrm>
            <a:off x="4447343" y="800100"/>
            <a:ext cx="15048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F9000"/>
                </a:solidFill>
              </a:rPr>
              <a:t>Full Scale</a:t>
            </a:r>
            <a:endParaRPr/>
          </a:p>
        </p:txBody>
      </p:sp>
      <p:grpSp>
        <p:nvGrpSpPr>
          <p:cNvPr id="300" name="Google Shape;300;p30"/>
          <p:cNvGrpSpPr/>
          <p:nvPr/>
        </p:nvGrpSpPr>
        <p:grpSpPr>
          <a:xfrm>
            <a:off x="4359894" y="2866713"/>
            <a:ext cx="1679700" cy="498113"/>
            <a:chOff x="5530394" y="714625"/>
            <a:chExt cx="1679700" cy="498113"/>
          </a:xfrm>
        </p:grpSpPr>
        <p:sp>
          <p:nvSpPr>
            <p:cNvPr id="301" name="Google Shape;301;p30"/>
            <p:cNvSpPr/>
            <p:nvPr/>
          </p:nvSpPr>
          <p:spPr>
            <a:xfrm>
              <a:off x="5599243" y="714625"/>
              <a:ext cx="15048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0"/>
            <p:cNvSpPr txBox="1"/>
            <p:nvPr/>
          </p:nvSpPr>
          <p:spPr>
            <a:xfrm>
              <a:off x="5530394" y="751038"/>
              <a:ext cx="167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BF9000"/>
                  </a:solidFill>
                </a:rPr>
                <a:t>1/5</a:t>
              </a:r>
              <a:r>
                <a:rPr lang="en" sz="1800">
                  <a:solidFill>
                    <a:srgbClr val="BF9000"/>
                  </a:solidFill>
                </a:rPr>
                <a:t> </a:t>
              </a:r>
              <a:r>
                <a:rPr lang="en" sz="1800">
                  <a:solidFill>
                    <a:srgbClr val="BF9000"/>
                  </a:solidFill>
                </a:rPr>
                <a:t>Scale</a:t>
              </a:r>
              <a:endParaRPr sz="1800">
                <a:solidFill>
                  <a:srgbClr val="BF9000"/>
                </a:solidFill>
              </a:endParaRPr>
            </a:p>
          </p:txBody>
        </p:sp>
      </p:grpSp>
      <p:sp>
        <p:nvSpPr>
          <p:cNvPr id="303" name="Google Shape;303;p30"/>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0" y="1960225"/>
            <a:ext cx="6271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MANUFACTURING</a:t>
            </a:r>
            <a:endParaRPr/>
          </a:p>
        </p:txBody>
      </p:sp>
      <p:sp>
        <p:nvSpPr>
          <p:cNvPr id="309" name="Google Shape;309;p31"/>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a:t>
            </a:r>
            <a:endParaRPr/>
          </a:p>
        </p:txBody>
      </p:sp>
      <p:pic>
        <p:nvPicPr>
          <p:cNvPr id="315" name="Google Shape;315;p32" title="20240822_144510.jpg"/>
          <p:cNvPicPr preferRelativeResize="0"/>
          <p:nvPr/>
        </p:nvPicPr>
        <p:blipFill rotWithShape="1">
          <a:blip r:embed="rId4">
            <a:alphaModFix/>
          </a:blip>
          <a:srcRect b="42121" l="9501" r="9493" t="27763"/>
          <a:stretch/>
        </p:blipFill>
        <p:spPr>
          <a:xfrm>
            <a:off x="323775" y="930025"/>
            <a:ext cx="2626099" cy="1735624"/>
          </a:xfrm>
          <a:prstGeom prst="rect">
            <a:avLst/>
          </a:prstGeom>
          <a:noFill/>
          <a:ln>
            <a:noFill/>
          </a:ln>
        </p:spPr>
      </p:pic>
      <p:pic>
        <p:nvPicPr>
          <p:cNvPr id="316" name="Google Shape;316;p32" title="20240910_175314.jpg"/>
          <p:cNvPicPr preferRelativeResize="0"/>
          <p:nvPr/>
        </p:nvPicPr>
        <p:blipFill rotWithShape="1">
          <a:blip r:embed="rId5">
            <a:alphaModFix/>
          </a:blip>
          <a:srcRect b="0" l="3757" r="9271" t="6367"/>
          <a:stretch/>
        </p:blipFill>
        <p:spPr>
          <a:xfrm>
            <a:off x="323775" y="2775007"/>
            <a:ext cx="2626099" cy="1590345"/>
          </a:xfrm>
          <a:prstGeom prst="rect">
            <a:avLst/>
          </a:prstGeom>
          <a:noFill/>
          <a:ln>
            <a:noFill/>
          </a:ln>
        </p:spPr>
      </p:pic>
      <p:pic>
        <p:nvPicPr>
          <p:cNvPr id="317" name="Google Shape;317;p32" title="20240930_204535.jpg"/>
          <p:cNvPicPr preferRelativeResize="0"/>
          <p:nvPr/>
        </p:nvPicPr>
        <p:blipFill rotWithShape="1">
          <a:blip r:embed="rId6">
            <a:alphaModFix/>
          </a:blip>
          <a:srcRect b="34274" l="0" r="0" t="12019"/>
          <a:stretch/>
        </p:blipFill>
        <p:spPr>
          <a:xfrm>
            <a:off x="3459700" y="930025"/>
            <a:ext cx="1803200" cy="1721677"/>
          </a:xfrm>
          <a:prstGeom prst="rect">
            <a:avLst/>
          </a:prstGeom>
          <a:noFill/>
          <a:ln>
            <a:noFill/>
          </a:ln>
        </p:spPr>
      </p:pic>
      <p:pic>
        <p:nvPicPr>
          <p:cNvPr id="318" name="Google Shape;318;p32" title="0E23EDD8-BE31-45C9-A4E9-6DBC89C3A09A.jpg"/>
          <p:cNvPicPr preferRelativeResize="0"/>
          <p:nvPr/>
        </p:nvPicPr>
        <p:blipFill rotWithShape="1">
          <a:blip r:embed="rId7">
            <a:alphaModFix/>
          </a:blip>
          <a:srcRect b="0" l="8241" r="13345" t="15874"/>
          <a:stretch/>
        </p:blipFill>
        <p:spPr>
          <a:xfrm>
            <a:off x="3081750" y="2780475"/>
            <a:ext cx="2626099" cy="1584876"/>
          </a:xfrm>
          <a:prstGeom prst="rect">
            <a:avLst/>
          </a:prstGeom>
          <a:noFill/>
          <a:ln>
            <a:noFill/>
          </a:ln>
        </p:spPr>
      </p:pic>
      <p:pic>
        <p:nvPicPr>
          <p:cNvPr id="319" name="Google Shape;319;p32" title="20241013_003022.jpg"/>
          <p:cNvPicPr preferRelativeResize="0"/>
          <p:nvPr/>
        </p:nvPicPr>
        <p:blipFill rotWithShape="1">
          <a:blip r:embed="rId8">
            <a:alphaModFix/>
          </a:blip>
          <a:srcRect b="7541" l="13563" r="17408" t="18450"/>
          <a:stretch/>
        </p:blipFill>
        <p:spPr>
          <a:xfrm>
            <a:off x="5772725" y="943975"/>
            <a:ext cx="2854523" cy="1721676"/>
          </a:xfrm>
          <a:prstGeom prst="rect">
            <a:avLst/>
          </a:prstGeom>
          <a:noFill/>
          <a:ln>
            <a:noFill/>
          </a:ln>
        </p:spPr>
      </p:pic>
      <p:pic>
        <p:nvPicPr>
          <p:cNvPr id="320" name="Google Shape;320;p32" title="20241014_122328.jpg"/>
          <p:cNvPicPr preferRelativeResize="0"/>
          <p:nvPr/>
        </p:nvPicPr>
        <p:blipFill rotWithShape="1">
          <a:blip r:embed="rId9">
            <a:alphaModFix/>
          </a:blip>
          <a:srcRect b="36915" l="0" r="0" t="31747"/>
          <a:stretch/>
        </p:blipFill>
        <p:spPr>
          <a:xfrm>
            <a:off x="5772725" y="2775000"/>
            <a:ext cx="2854529" cy="1590349"/>
          </a:xfrm>
          <a:prstGeom prst="rect">
            <a:avLst/>
          </a:prstGeom>
          <a:noFill/>
          <a:ln>
            <a:noFill/>
          </a:ln>
        </p:spPr>
      </p:pic>
      <p:sp>
        <p:nvSpPr>
          <p:cNvPr id="321" name="Google Shape;321;p32"/>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INFLATABLES</a:t>
            </a:r>
            <a:endParaRPr/>
          </a:p>
        </p:txBody>
      </p:sp>
      <p:pic>
        <p:nvPicPr>
          <p:cNvPr id="327" name="Google Shape;327;p33"/>
          <p:cNvPicPr preferRelativeResize="0"/>
          <p:nvPr/>
        </p:nvPicPr>
        <p:blipFill rotWithShape="1">
          <a:blip r:embed="rId4">
            <a:alphaModFix/>
          </a:blip>
          <a:srcRect b="28917" l="4650" r="2884" t="29202"/>
          <a:stretch/>
        </p:blipFill>
        <p:spPr>
          <a:xfrm>
            <a:off x="5993775" y="2638425"/>
            <a:ext cx="2786225" cy="1737510"/>
          </a:xfrm>
          <a:prstGeom prst="rect">
            <a:avLst/>
          </a:prstGeom>
          <a:noFill/>
          <a:ln>
            <a:noFill/>
          </a:ln>
        </p:spPr>
      </p:pic>
      <p:pic>
        <p:nvPicPr>
          <p:cNvPr id="328" name="Google Shape;328;p33" title="IMG_3844.HEIC"/>
          <p:cNvPicPr preferRelativeResize="0"/>
          <p:nvPr/>
        </p:nvPicPr>
        <p:blipFill rotWithShape="1">
          <a:blip r:embed="rId5">
            <a:alphaModFix/>
          </a:blip>
          <a:srcRect b="11664" l="0" r="0" t="8603"/>
          <a:stretch/>
        </p:blipFill>
        <p:spPr>
          <a:xfrm>
            <a:off x="5993775" y="812250"/>
            <a:ext cx="2786237" cy="1666276"/>
          </a:xfrm>
          <a:prstGeom prst="rect">
            <a:avLst/>
          </a:prstGeom>
          <a:noFill/>
          <a:ln>
            <a:noFill/>
          </a:ln>
        </p:spPr>
      </p:pic>
      <p:pic>
        <p:nvPicPr>
          <p:cNvPr id="329" name="Google Shape;329;p33" title="20241004_214334.jpg"/>
          <p:cNvPicPr preferRelativeResize="0"/>
          <p:nvPr/>
        </p:nvPicPr>
        <p:blipFill>
          <a:blip r:embed="rId6">
            <a:alphaModFix/>
          </a:blip>
          <a:stretch>
            <a:fillRect/>
          </a:stretch>
        </p:blipFill>
        <p:spPr>
          <a:xfrm>
            <a:off x="118925" y="812250"/>
            <a:ext cx="2006176" cy="3566551"/>
          </a:xfrm>
          <a:prstGeom prst="rect">
            <a:avLst/>
          </a:prstGeom>
          <a:noFill/>
          <a:ln>
            <a:noFill/>
          </a:ln>
        </p:spPr>
      </p:pic>
      <p:pic>
        <p:nvPicPr>
          <p:cNvPr id="330" name="Google Shape;330;p33" title="20241010_103627.jpg"/>
          <p:cNvPicPr preferRelativeResize="0"/>
          <p:nvPr/>
        </p:nvPicPr>
        <p:blipFill rotWithShape="1">
          <a:blip r:embed="rId7">
            <a:alphaModFix/>
          </a:blip>
          <a:srcRect b="41203" l="0" r="0" t="22979"/>
          <a:stretch/>
        </p:blipFill>
        <p:spPr>
          <a:xfrm>
            <a:off x="2312175" y="812250"/>
            <a:ext cx="3467851" cy="2208061"/>
          </a:xfrm>
          <a:prstGeom prst="rect">
            <a:avLst/>
          </a:prstGeom>
          <a:noFill/>
          <a:ln>
            <a:noFill/>
          </a:ln>
        </p:spPr>
      </p:pic>
      <p:pic>
        <p:nvPicPr>
          <p:cNvPr id="331" name="Google Shape;331;p33"/>
          <p:cNvPicPr preferRelativeResize="0"/>
          <p:nvPr/>
        </p:nvPicPr>
        <p:blipFill rotWithShape="1">
          <a:blip r:embed="rId8">
            <a:alphaModFix/>
          </a:blip>
          <a:srcRect b="11552" l="0" r="0" t="20047"/>
          <a:stretch/>
        </p:blipFill>
        <p:spPr>
          <a:xfrm>
            <a:off x="2312175" y="3163825"/>
            <a:ext cx="3467848" cy="1778922"/>
          </a:xfrm>
          <a:prstGeom prst="rect">
            <a:avLst/>
          </a:prstGeom>
          <a:noFill/>
          <a:ln>
            <a:noFill/>
          </a:ln>
        </p:spPr>
      </p:pic>
      <p:sp>
        <p:nvSpPr>
          <p:cNvPr id="332" name="Google Shape;332;p33"/>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Overview</a:t>
            </a:r>
            <a:endParaRPr/>
          </a:p>
        </p:txBody>
      </p:sp>
      <p:sp>
        <p:nvSpPr>
          <p:cNvPr id="91" name="Google Shape;91;p16"/>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
        <p:nvSpPr>
          <p:cNvPr id="92" name="Google Shape;92;p16"/>
          <p:cNvSpPr txBox="1"/>
          <p:nvPr/>
        </p:nvSpPr>
        <p:spPr>
          <a:xfrm>
            <a:off x="239575" y="973325"/>
            <a:ext cx="8208300" cy="297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Char char="●"/>
            </a:pPr>
            <a:r>
              <a:rPr b="1" i="1" lang="en" sz="2000">
                <a:solidFill>
                  <a:schemeClr val="lt1"/>
                </a:solidFill>
              </a:rPr>
              <a:t>Problem Statement</a:t>
            </a:r>
            <a:endParaRPr b="1" i="1" sz="2000">
              <a:solidFill>
                <a:schemeClr val="lt1"/>
              </a:solidFill>
            </a:endParaRPr>
          </a:p>
          <a:p>
            <a:pPr indent="-355600" lvl="0" marL="457200" rtl="0" algn="l">
              <a:lnSpc>
                <a:spcPct val="115000"/>
              </a:lnSpc>
              <a:spcBef>
                <a:spcPts val="0"/>
              </a:spcBef>
              <a:spcAft>
                <a:spcPts val="0"/>
              </a:spcAft>
              <a:buClr>
                <a:schemeClr val="lt1"/>
              </a:buClr>
              <a:buSzPts val="2000"/>
              <a:buChar char="●"/>
            </a:pPr>
            <a:r>
              <a:rPr b="1" i="1" lang="en" sz="2000">
                <a:solidFill>
                  <a:schemeClr val="lt1"/>
                </a:solidFill>
              </a:rPr>
              <a:t>Solution Overview </a:t>
            </a:r>
            <a:endParaRPr b="1" i="1" sz="2000">
              <a:solidFill>
                <a:schemeClr val="lt1"/>
              </a:solidFill>
            </a:endParaRPr>
          </a:p>
          <a:p>
            <a:pPr indent="-355600" lvl="0" marL="457200" rtl="0" algn="l">
              <a:lnSpc>
                <a:spcPct val="115000"/>
              </a:lnSpc>
              <a:spcBef>
                <a:spcPts val="0"/>
              </a:spcBef>
              <a:spcAft>
                <a:spcPts val="0"/>
              </a:spcAft>
              <a:buClr>
                <a:schemeClr val="lt1"/>
              </a:buClr>
              <a:buSzPts val="2000"/>
              <a:buChar char="●"/>
            </a:pPr>
            <a:r>
              <a:rPr b="1" i="1" lang="en" sz="2000">
                <a:solidFill>
                  <a:schemeClr val="lt1"/>
                </a:solidFill>
              </a:rPr>
              <a:t>Concept of Operations</a:t>
            </a:r>
            <a:endParaRPr b="1" i="1" sz="2000">
              <a:solidFill>
                <a:schemeClr val="lt1"/>
              </a:solidFill>
            </a:endParaRPr>
          </a:p>
          <a:p>
            <a:pPr indent="-355600" lvl="0" marL="457200" rtl="0" algn="l">
              <a:lnSpc>
                <a:spcPct val="115000"/>
              </a:lnSpc>
              <a:spcBef>
                <a:spcPts val="0"/>
              </a:spcBef>
              <a:spcAft>
                <a:spcPts val="0"/>
              </a:spcAft>
              <a:buClr>
                <a:schemeClr val="lt1"/>
              </a:buClr>
              <a:buSzPts val="2000"/>
              <a:buChar char="●"/>
            </a:pPr>
            <a:r>
              <a:rPr b="1" i="1" lang="en" sz="2000">
                <a:solidFill>
                  <a:schemeClr val="lt1"/>
                </a:solidFill>
              </a:rPr>
              <a:t>Project Description</a:t>
            </a:r>
            <a:endParaRPr b="1" i="1" sz="2000">
              <a:solidFill>
                <a:schemeClr val="lt1"/>
              </a:solidFill>
            </a:endParaRPr>
          </a:p>
          <a:p>
            <a:pPr indent="-355600" lvl="0" marL="457200" rtl="0" algn="l">
              <a:lnSpc>
                <a:spcPct val="115000"/>
              </a:lnSpc>
              <a:spcBef>
                <a:spcPts val="0"/>
              </a:spcBef>
              <a:spcAft>
                <a:spcPts val="0"/>
              </a:spcAft>
              <a:buClr>
                <a:schemeClr val="lt1"/>
              </a:buClr>
              <a:buSzPts val="2000"/>
              <a:buChar char="●"/>
            </a:pPr>
            <a:r>
              <a:rPr b="1" i="1" lang="en" sz="2000">
                <a:solidFill>
                  <a:schemeClr val="lt1"/>
                </a:solidFill>
              </a:rPr>
              <a:t>Manufacturing</a:t>
            </a:r>
            <a:endParaRPr b="1" i="1" sz="2000">
              <a:solidFill>
                <a:schemeClr val="lt1"/>
              </a:solidFill>
            </a:endParaRPr>
          </a:p>
          <a:p>
            <a:pPr indent="-355600" lvl="0" marL="457200" rtl="0" algn="l">
              <a:lnSpc>
                <a:spcPct val="115000"/>
              </a:lnSpc>
              <a:spcBef>
                <a:spcPts val="0"/>
              </a:spcBef>
              <a:spcAft>
                <a:spcPts val="0"/>
              </a:spcAft>
              <a:buClr>
                <a:schemeClr val="lt1"/>
              </a:buClr>
              <a:buSzPts val="2000"/>
              <a:buChar char="●"/>
            </a:pPr>
            <a:r>
              <a:rPr b="1" i="1" lang="en" sz="2000">
                <a:solidFill>
                  <a:schemeClr val="lt1"/>
                </a:solidFill>
              </a:rPr>
              <a:t>Relevant Environment Testing</a:t>
            </a:r>
            <a:endParaRPr b="1" i="1" sz="2000">
              <a:solidFill>
                <a:schemeClr val="lt1"/>
              </a:solidFill>
            </a:endParaRPr>
          </a:p>
          <a:p>
            <a:pPr indent="-355600" lvl="0" marL="457200" rtl="0" algn="l">
              <a:lnSpc>
                <a:spcPct val="115000"/>
              </a:lnSpc>
              <a:spcBef>
                <a:spcPts val="0"/>
              </a:spcBef>
              <a:spcAft>
                <a:spcPts val="0"/>
              </a:spcAft>
              <a:buClr>
                <a:schemeClr val="lt1"/>
              </a:buClr>
              <a:buSzPts val="2000"/>
              <a:buChar char="●"/>
            </a:pPr>
            <a:r>
              <a:rPr b="1" i="1" lang="en" sz="2000">
                <a:solidFill>
                  <a:schemeClr val="lt1"/>
                </a:solidFill>
              </a:rPr>
              <a:t>Earth Analog Testing</a:t>
            </a:r>
            <a:endParaRPr b="1" i="1" sz="2000">
              <a:solidFill>
                <a:schemeClr val="lt1"/>
              </a:solidFill>
            </a:endParaRPr>
          </a:p>
          <a:p>
            <a:pPr indent="-355600" lvl="0" marL="457200" rtl="0" algn="l">
              <a:lnSpc>
                <a:spcPct val="115000"/>
              </a:lnSpc>
              <a:spcBef>
                <a:spcPts val="0"/>
              </a:spcBef>
              <a:spcAft>
                <a:spcPts val="0"/>
              </a:spcAft>
              <a:buClr>
                <a:schemeClr val="lt1"/>
              </a:buClr>
              <a:buSzPts val="2000"/>
              <a:buChar char="●"/>
            </a:pPr>
            <a:r>
              <a:rPr b="1" i="1" lang="en" sz="2000">
                <a:solidFill>
                  <a:schemeClr val="lt1"/>
                </a:solidFill>
              </a:rPr>
              <a:t>Path To Flight</a:t>
            </a:r>
            <a:endParaRPr sz="18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TARP</a:t>
            </a:r>
            <a:endParaRPr/>
          </a:p>
        </p:txBody>
      </p:sp>
      <p:pic>
        <p:nvPicPr>
          <p:cNvPr id="338" name="Google Shape;338;p34" title="Sewing.jpg"/>
          <p:cNvPicPr preferRelativeResize="0"/>
          <p:nvPr/>
        </p:nvPicPr>
        <p:blipFill>
          <a:blip r:embed="rId4">
            <a:alphaModFix/>
          </a:blip>
          <a:stretch>
            <a:fillRect/>
          </a:stretch>
        </p:blipFill>
        <p:spPr>
          <a:xfrm>
            <a:off x="546600" y="894763"/>
            <a:ext cx="2557194" cy="1704373"/>
          </a:xfrm>
          <a:prstGeom prst="rect">
            <a:avLst/>
          </a:prstGeom>
          <a:noFill/>
          <a:ln>
            <a:noFill/>
          </a:ln>
        </p:spPr>
      </p:pic>
      <p:pic>
        <p:nvPicPr>
          <p:cNvPr id="339" name="Google Shape;339;p34" title="IMG_3862.HEIC"/>
          <p:cNvPicPr preferRelativeResize="0"/>
          <p:nvPr/>
        </p:nvPicPr>
        <p:blipFill rotWithShape="1">
          <a:blip r:embed="rId5">
            <a:alphaModFix/>
          </a:blip>
          <a:srcRect b="9649" l="0" r="0" t="0"/>
          <a:stretch/>
        </p:blipFill>
        <p:spPr>
          <a:xfrm>
            <a:off x="3335466" y="894763"/>
            <a:ext cx="2515159" cy="1704376"/>
          </a:xfrm>
          <a:prstGeom prst="rect">
            <a:avLst/>
          </a:prstGeom>
          <a:noFill/>
          <a:ln>
            <a:noFill/>
          </a:ln>
        </p:spPr>
      </p:pic>
      <p:pic>
        <p:nvPicPr>
          <p:cNvPr id="340" name="Google Shape;340;p34" title="IMG_3854.HEIC"/>
          <p:cNvPicPr preferRelativeResize="0"/>
          <p:nvPr/>
        </p:nvPicPr>
        <p:blipFill>
          <a:blip r:embed="rId6">
            <a:alphaModFix/>
          </a:blip>
          <a:stretch>
            <a:fillRect/>
          </a:stretch>
        </p:blipFill>
        <p:spPr>
          <a:xfrm>
            <a:off x="3346325" y="2771600"/>
            <a:ext cx="2493450" cy="1647675"/>
          </a:xfrm>
          <a:prstGeom prst="rect">
            <a:avLst/>
          </a:prstGeom>
          <a:noFill/>
          <a:ln>
            <a:noFill/>
          </a:ln>
        </p:spPr>
      </p:pic>
      <p:pic>
        <p:nvPicPr>
          <p:cNvPr id="341" name="Google Shape;341;p34" title="IMG_20241014_124141.jpg"/>
          <p:cNvPicPr preferRelativeResize="0"/>
          <p:nvPr/>
        </p:nvPicPr>
        <p:blipFill>
          <a:blip r:embed="rId7">
            <a:alphaModFix/>
          </a:blip>
          <a:stretch>
            <a:fillRect/>
          </a:stretch>
        </p:blipFill>
        <p:spPr>
          <a:xfrm>
            <a:off x="6284618" y="918000"/>
            <a:ext cx="2379256" cy="3501274"/>
          </a:xfrm>
          <a:prstGeom prst="rect">
            <a:avLst/>
          </a:prstGeom>
          <a:noFill/>
          <a:ln>
            <a:noFill/>
          </a:ln>
        </p:spPr>
      </p:pic>
      <p:sp>
        <p:nvSpPr>
          <p:cNvPr id="342" name="Google Shape;342;p34"/>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pic>
        <p:nvPicPr>
          <p:cNvPr id="343" name="Google Shape;343;p34" title="IMG_2745.JPG"/>
          <p:cNvPicPr preferRelativeResize="0"/>
          <p:nvPr/>
        </p:nvPicPr>
        <p:blipFill rotWithShape="1">
          <a:blip r:embed="rId8">
            <a:alphaModFix/>
          </a:blip>
          <a:srcRect b="5726" l="0" r="0" t="39789"/>
          <a:stretch/>
        </p:blipFill>
        <p:spPr>
          <a:xfrm>
            <a:off x="546600" y="2783282"/>
            <a:ext cx="2535114" cy="162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83425" y="79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ELECTRONICS &amp; CONTROLS</a:t>
            </a:r>
            <a:endParaRPr sz="2220"/>
          </a:p>
        </p:txBody>
      </p:sp>
      <p:sp>
        <p:nvSpPr>
          <p:cNvPr id="349" name="Google Shape;349;p35"/>
          <p:cNvSpPr txBox="1"/>
          <p:nvPr>
            <p:ph idx="1" type="body"/>
          </p:nvPr>
        </p:nvSpPr>
        <p:spPr>
          <a:xfrm>
            <a:off x="311700" y="1152475"/>
            <a:ext cx="5177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ESP32C6 controls</a:t>
            </a:r>
            <a:endParaRPr/>
          </a:p>
          <a:p>
            <a:pPr indent="-317500" lvl="1" marL="914400" rtl="0" algn="l">
              <a:spcBef>
                <a:spcPts val="0"/>
              </a:spcBef>
              <a:spcAft>
                <a:spcPts val="0"/>
              </a:spcAft>
              <a:buSzPts val="1400"/>
              <a:buChar char="○"/>
            </a:pPr>
            <a:r>
              <a:rPr lang="en"/>
              <a:t>6 Dynamixel</a:t>
            </a:r>
            <a:r>
              <a:rPr baseline="30000" lang="en"/>
              <a:t>TM</a:t>
            </a:r>
            <a:r>
              <a:rPr lang="en"/>
              <a:t> motors (anchor deployment)</a:t>
            </a:r>
            <a:endParaRPr/>
          </a:p>
          <a:p>
            <a:pPr indent="-317500" lvl="1" marL="914400" rtl="0" algn="l">
              <a:spcBef>
                <a:spcPts val="0"/>
              </a:spcBef>
              <a:spcAft>
                <a:spcPts val="0"/>
              </a:spcAft>
              <a:buSzPts val="1400"/>
              <a:buChar char="○"/>
            </a:pPr>
            <a:r>
              <a:rPr lang="en"/>
              <a:t>6 servo motors (package deployment)</a:t>
            </a:r>
            <a:endParaRPr/>
          </a:p>
          <a:p>
            <a:pPr indent="-317500" lvl="1" marL="914400" rtl="0" algn="l">
              <a:spcBef>
                <a:spcPts val="0"/>
              </a:spcBef>
              <a:spcAft>
                <a:spcPts val="0"/>
              </a:spcAft>
              <a:buSzPts val="1400"/>
              <a:buChar char="○"/>
            </a:pPr>
            <a:r>
              <a:rPr lang="en"/>
              <a:t>2 solenoid valves (inflating and deflating)</a:t>
            </a:r>
            <a:endParaRPr/>
          </a:p>
          <a:p>
            <a:pPr indent="-317500" lvl="1" marL="914400" rtl="0" algn="l">
              <a:spcBef>
                <a:spcPts val="0"/>
              </a:spcBef>
              <a:spcAft>
                <a:spcPts val="0"/>
              </a:spcAft>
              <a:buSzPts val="1400"/>
              <a:buChar char="○"/>
            </a:pPr>
            <a:r>
              <a:rPr lang="en"/>
              <a:t>1 pressure transducer (pressure feedback)</a:t>
            </a:r>
            <a:endParaRPr/>
          </a:p>
          <a:p>
            <a:pPr indent="-342900" lvl="0" marL="457200" rtl="0" algn="l">
              <a:spcBef>
                <a:spcPts val="0"/>
              </a:spcBef>
              <a:spcAft>
                <a:spcPts val="0"/>
              </a:spcAft>
              <a:buSzPts val="1800"/>
              <a:buChar char="●"/>
            </a:pPr>
            <a:r>
              <a:rPr lang="en"/>
              <a:t>State machine deployment routine</a:t>
            </a:r>
            <a:endParaRPr/>
          </a:p>
          <a:p>
            <a:pPr indent="-342900" lvl="0" marL="457200" rtl="0" algn="l">
              <a:spcBef>
                <a:spcPts val="0"/>
              </a:spcBef>
              <a:spcAft>
                <a:spcPts val="0"/>
              </a:spcAft>
              <a:buSzPts val="1800"/>
              <a:buChar char="●"/>
            </a:pPr>
            <a:r>
              <a:rPr lang="en"/>
              <a:t>W</a:t>
            </a:r>
            <a:r>
              <a:rPr lang="en"/>
              <a:t>eb-server as a user interface (UI) </a:t>
            </a:r>
            <a:br>
              <a:rPr lang="en"/>
            </a:br>
            <a:r>
              <a:rPr lang="en"/>
              <a:t>for wireless control of states</a:t>
            </a:r>
            <a:endParaRPr/>
          </a:p>
          <a:p>
            <a:pPr indent="-342900" lvl="0" marL="457200" rtl="0" algn="l">
              <a:spcBef>
                <a:spcPts val="0"/>
              </a:spcBef>
              <a:spcAft>
                <a:spcPts val="0"/>
              </a:spcAft>
              <a:buSzPts val="1800"/>
              <a:buChar char="●"/>
            </a:pPr>
            <a:r>
              <a:rPr lang="en"/>
              <a:t>Powered via a 3000 mAH 22.2 V LiPo battery</a:t>
            </a:r>
            <a:endParaRPr/>
          </a:p>
        </p:txBody>
      </p:sp>
      <p:pic>
        <p:nvPicPr>
          <p:cNvPr id="350" name="Google Shape;350;p35"/>
          <p:cNvPicPr preferRelativeResize="0"/>
          <p:nvPr/>
        </p:nvPicPr>
        <p:blipFill>
          <a:blip r:embed="rId4">
            <a:alphaModFix/>
          </a:blip>
          <a:stretch>
            <a:fillRect/>
          </a:stretch>
        </p:blipFill>
        <p:spPr>
          <a:xfrm>
            <a:off x="5583325" y="2340050"/>
            <a:ext cx="3086013" cy="2198600"/>
          </a:xfrm>
          <a:prstGeom prst="rect">
            <a:avLst/>
          </a:prstGeom>
          <a:noFill/>
          <a:ln>
            <a:noFill/>
          </a:ln>
        </p:spPr>
      </p:pic>
      <p:pic>
        <p:nvPicPr>
          <p:cNvPr id="351" name="Google Shape;351;p35"/>
          <p:cNvPicPr preferRelativeResize="0"/>
          <p:nvPr/>
        </p:nvPicPr>
        <p:blipFill rotWithShape="1">
          <a:blip r:embed="rId5">
            <a:alphaModFix/>
          </a:blip>
          <a:srcRect b="9403" l="0" r="0" t="0"/>
          <a:stretch/>
        </p:blipFill>
        <p:spPr>
          <a:xfrm rot="5400000">
            <a:off x="6173811" y="-146601"/>
            <a:ext cx="1905051" cy="3068252"/>
          </a:xfrm>
          <a:prstGeom prst="rect">
            <a:avLst/>
          </a:prstGeom>
          <a:noFill/>
          <a:ln>
            <a:noFill/>
          </a:ln>
        </p:spPr>
      </p:pic>
      <p:sp>
        <p:nvSpPr>
          <p:cNvPr id="352" name="Google Shape;352;p35"/>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ph type="title"/>
          </p:nvPr>
        </p:nvSpPr>
        <p:spPr>
          <a:xfrm>
            <a:off x="0" y="1981875"/>
            <a:ext cx="62754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RELEVANT</a:t>
            </a:r>
            <a:r>
              <a:rPr lang="en"/>
              <a:t> ENVIRONMENT</a:t>
            </a:r>
            <a:endParaRPr/>
          </a:p>
        </p:txBody>
      </p:sp>
      <p:sp>
        <p:nvSpPr>
          <p:cNvPr id="358" name="Google Shape;358;p36"/>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83425" y="79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20"/>
              <a:t>INFLATED BEAM STRUCTURAL</a:t>
            </a:r>
            <a:endParaRPr sz="2520"/>
          </a:p>
        </p:txBody>
      </p:sp>
      <p:pic>
        <p:nvPicPr>
          <p:cNvPr id="364" name="Google Shape;364;p37" title="20240926_145243.jpg"/>
          <p:cNvPicPr preferRelativeResize="0"/>
          <p:nvPr/>
        </p:nvPicPr>
        <p:blipFill rotWithShape="1">
          <a:blip r:embed="rId4">
            <a:alphaModFix/>
          </a:blip>
          <a:srcRect b="31645" l="0" r="0" t="24973"/>
          <a:stretch/>
        </p:blipFill>
        <p:spPr>
          <a:xfrm>
            <a:off x="587075" y="1141750"/>
            <a:ext cx="3262576" cy="2516050"/>
          </a:xfrm>
          <a:prstGeom prst="rect">
            <a:avLst/>
          </a:prstGeom>
          <a:noFill/>
          <a:ln>
            <a:noFill/>
          </a:ln>
        </p:spPr>
      </p:pic>
      <p:sp>
        <p:nvSpPr>
          <p:cNvPr id="365" name="Google Shape;365;p37"/>
          <p:cNvSpPr txBox="1"/>
          <p:nvPr/>
        </p:nvSpPr>
        <p:spPr>
          <a:xfrm>
            <a:off x="946763" y="741600"/>
            <a:ext cx="260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Compression Testing</a:t>
            </a:r>
            <a:endParaRPr sz="1800">
              <a:solidFill>
                <a:schemeClr val="lt1"/>
              </a:solidFill>
            </a:endParaRPr>
          </a:p>
        </p:txBody>
      </p:sp>
      <p:pic>
        <p:nvPicPr>
          <p:cNvPr id="366" name="Google Shape;366;p37" title="20240926_134353.jpg"/>
          <p:cNvPicPr preferRelativeResize="0"/>
          <p:nvPr/>
        </p:nvPicPr>
        <p:blipFill rotWithShape="1">
          <a:blip r:embed="rId5">
            <a:alphaModFix/>
          </a:blip>
          <a:srcRect b="25479" l="18773" r="25747" t="12646"/>
          <a:stretch/>
        </p:blipFill>
        <p:spPr>
          <a:xfrm>
            <a:off x="5028962" y="1141738"/>
            <a:ext cx="4010875" cy="2516075"/>
          </a:xfrm>
          <a:prstGeom prst="rect">
            <a:avLst/>
          </a:prstGeom>
          <a:noFill/>
          <a:ln>
            <a:noFill/>
          </a:ln>
        </p:spPr>
      </p:pic>
      <p:pic>
        <p:nvPicPr>
          <p:cNvPr id="367" name="Google Shape;367;p37" title="20240926_140453.jpg"/>
          <p:cNvPicPr preferRelativeResize="0"/>
          <p:nvPr/>
        </p:nvPicPr>
        <p:blipFill rotWithShape="1">
          <a:blip r:embed="rId6">
            <a:alphaModFix/>
          </a:blip>
          <a:srcRect b="53139" l="35507" r="33575" t="40722"/>
          <a:stretch/>
        </p:blipFill>
        <p:spPr>
          <a:xfrm>
            <a:off x="6532763" y="3300090"/>
            <a:ext cx="2058301" cy="726446"/>
          </a:xfrm>
          <a:prstGeom prst="rect">
            <a:avLst/>
          </a:prstGeom>
          <a:noFill/>
          <a:ln>
            <a:noFill/>
          </a:ln>
        </p:spPr>
      </p:pic>
      <p:cxnSp>
        <p:nvCxnSpPr>
          <p:cNvPr id="368" name="Google Shape;368;p37"/>
          <p:cNvCxnSpPr/>
          <p:nvPr/>
        </p:nvCxnSpPr>
        <p:spPr>
          <a:xfrm flipH="1" rot="10800000">
            <a:off x="6574213" y="2747475"/>
            <a:ext cx="28500" cy="559200"/>
          </a:xfrm>
          <a:prstGeom prst="straightConnector1">
            <a:avLst/>
          </a:prstGeom>
          <a:noFill/>
          <a:ln cap="flat" cmpd="sng" w="28575">
            <a:solidFill>
              <a:srgbClr val="BF9000"/>
            </a:solidFill>
            <a:prstDash val="solid"/>
            <a:round/>
            <a:headEnd len="med" w="med" type="none"/>
            <a:tailEnd len="med" w="med" type="none"/>
          </a:ln>
        </p:spPr>
      </p:cxnSp>
      <p:cxnSp>
        <p:nvCxnSpPr>
          <p:cNvPr id="369" name="Google Shape;369;p37"/>
          <p:cNvCxnSpPr/>
          <p:nvPr/>
        </p:nvCxnSpPr>
        <p:spPr>
          <a:xfrm rot="10800000">
            <a:off x="7235413" y="2791300"/>
            <a:ext cx="1368600" cy="508800"/>
          </a:xfrm>
          <a:prstGeom prst="straightConnector1">
            <a:avLst/>
          </a:prstGeom>
          <a:noFill/>
          <a:ln cap="flat" cmpd="sng" w="28575">
            <a:solidFill>
              <a:srgbClr val="BF9000"/>
            </a:solidFill>
            <a:prstDash val="solid"/>
            <a:round/>
            <a:headEnd len="med" w="med" type="none"/>
            <a:tailEnd len="med" w="med" type="none"/>
          </a:ln>
        </p:spPr>
      </p:cxnSp>
      <p:sp>
        <p:nvSpPr>
          <p:cNvPr id="370" name="Google Shape;370;p37"/>
          <p:cNvSpPr txBox="1"/>
          <p:nvPr/>
        </p:nvSpPr>
        <p:spPr>
          <a:xfrm>
            <a:off x="5212443" y="741600"/>
            <a:ext cx="3827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3-Point Bend Testing</a:t>
            </a:r>
            <a:endParaRPr sz="1800">
              <a:solidFill>
                <a:schemeClr val="lt1"/>
              </a:solidFill>
            </a:endParaRPr>
          </a:p>
        </p:txBody>
      </p:sp>
      <p:grpSp>
        <p:nvGrpSpPr>
          <p:cNvPr id="371" name="Google Shape;371;p37"/>
          <p:cNvGrpSpPr/>
          <p:nvPr/>
        </p:nvGrpSpPr>
        <p:grpSpPr>
          <a:xfrm>
            <a:off x="402726" y="2602350"/>
            <a:ext cx="3693900" cy="1599900"/>
            <a:chOff x="3186426" y="-220000"/>
            <a:chExt cx="3693900" cy="1599900"/>
          </a:xfrm>
        </p:grpSpPr>
        <p:cxnSp>
          <p:nvCxnSpPr>
            <p:cNvPr id="372" name="Google Shape;372;p37"/>
            <p:cNvCxnSpPr>
              <a:stCxn id="373" idx="0"/>
            </p:cNvCxnSpPr>
            <p:nvPr/>
          </p:nvCxnSpPr>
          <p:spPr>
            <a:xfrm flipH="1" rot="10800000">
              <a:off x="5033376" y="-220000"/>
              <a:ext cx="175800" cy="1138200"/>
            </a:xfrm>
            <a:prstGeom prst="straightConnector1">
              <a:avLst/>
            </a:prstGeom>
            <a:noFill/>
            <a:ln cap="flat" cmpd="sng" w="28575">
              <a:solidFill>
                <a:srgbClr val="BF9000"/>
              </a:solidFill>
              <a:prstDash val="solid"/>
              <a:round/>
              <a:headEnd len="med" w="med" type="none"/>
              <a:tailEnd len="med" w="med" type="oval"/>
            </a:ln>
          </p:spPr>
        </p:cxnSp>
        <p:grpSp>
          <p:nvGrpSpPr>
            <p:cNvPr id="374" name="Google Shape;374;p37"/>
            <p:cNvGrpSpPr/>
            <p:nvPr/>
          </p:nvGrpSpPr>
          <p:grpSpPr>
            <a:xfrm>
              <a:off x="3186426" y="918200"/>
              <a:ext cx="3693900" cy="461700"/>
              <a:chOff x="5077776" y="714625"/>
              <a:chExt cx="3693900" cy="461700"/>
            </a:xfrm>
          </p:grpSpPr>
          <p:sp>
            <p:nvSpPr>
              <p:cNvPr id="375" name="Google Shape;375;p37"/>
              <p:cNvSpPr/>
              <p:nvPr/>
            </p:nvSpPr>
            <p:spPr>
              <a:xfrm>
                <a:off x="5112277" y="714625"/>
                <a:ext cx="36249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37"/>
              <p:cNvSpPr txBox="1"/>
              <p:nvPr/>
            </p:nvSpPr>
            <p:spPr>
              <a:xfrm>
                <a:off x="5077776" y="714625"/>
                <a:ext cx="369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Ballistic Nylon Encased in Kevlar</a:t>
                </a:r>
                <a:endParaRPr sz="1800">
                  <a:solidFill>
                    <a:schemeClr val="lt1"/>
                  </a:solidFill>
                </a:endParaRPr>
              </a:p>
            </p:txBody>
          </p:sp>
        </p:grpSp>
      </p:grpSp>
      <p:grpSp>
        <p:nvGrpSpPr>
          <p:cNvPr id="376" name="Google Shape;376;p37"/>
          <p:cNvGrpSpPr/>
          <p:nvPr/>
        </p:nvGrpSpPr>
        <p:grpSpPr>
          <a:xfrm>
            <a:off x="1293602" y="4222442"/>
            <a:ext cx="5903179" cy="1887169"/>
            <a:chOff x="1832925" y="4484350"/>
            <a:chExt cx="5211600" cy="1281000"/>
          </a:xfrm>
        </p:grpSpPr>
        <p:sp>
          <p:nvSpPr>
            <p:cNvPr id="377" name="Google Shape;377;p37"/>
            <p:cNvSpPr/>
            <p:nvPr/>
          </p:nvSpPr>
          <p:spPr>
            <a:xfrm>
              <a:off x="4438725" y="4484350"/>
              <a:ext cx="2605800" cy="1281000"/>
            </a:xfrm>
            <a:prstGeom prst="homePlate">
              <a:avLst>
                <a:gd fmla="val 31632"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37"/>
            <p:cNvSpPr/>
            <p:nvPr/>
          </p:nvSpPr>
          <p:spPr>
            <a:xfrm rot="10800000">
              <a:off x="1832925" y="4484350"/>
              <a:ext cx="2605800" cy="1281000"/>
            </a:xfrm>
            <a:prstGeom prst="homePlate">
              <a:avLst>
                <a:gd fmla="val 31632"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79" name="Google Shape;379;p37"/>
          <p:cNvSpPr txBox="1"/>
          <p:nvPr/>
        </p:nvSpPr>
        <p:spPr>
          <a:xfrm>
            <a:off x="1705547" y="4222350"/>
            <a:ext cx="50793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rgbClr val="BF9000"/>
                </a:solidFill>
              </a:rPr>
              <a:t>Internal Pressure: 137-172 kPa</a:t>
            </a:r>
            <a:endParaRPr i="1" sz="1700">
              <a:solidFill>
                <a:srgbClr val="BF9000"/>
              </a:solidFill>
            </a:endParaRPr>
          </a:p>
          <a:p>
            <a:pPr indent="0" lvl="0" marL="0" rtl="0" algn="ctr">
              <a:spcBef>
                <a:spcPts val="0"/>
              </a:spcBef>
              <a:spcAft>
                <a:spcPts val="0"/>
              </a:spcAft>
              <a:buNone/>
            </a:pPr>
            <a:r>
              <a:rPr i="1" lang="en" sz="1700">
                <a:solidFill>
                  <a:srgbClr val="BF9000"/>
                </a:solidFill>
              </a:rPr>
              <a:t>Compressive Loading: 98 kPa</a:t>
            </a:r>
            <a:endParaRPr i="1" sz="1700">
              <a:solidFill>
                <a:srgbClr val="BF9000"/>
              </a:solidFill>
            </a:endParaRPr>
          </a:p>
          <a:p>
            <a:pPr indent="0" lvl="0" marL="0" rtl="0" algn="ctr">
              <a:spcBef>
                <a:spcPts val="0"/>
              </a:spcBef>
              <a:spcAft>
                <a:spcPts val="0"/>
              </a:spcAft>
              <a:buNone/>
            </a:pPr>
            <a:r>
              <a:rPr i="1" lang="en" sz="1700">
                <a:solidFill>
                  <a:srgbClr val="BF9000"/>
                </a:solidFill>
              </a:rPr>
              <a:t>3 Point Bend Central Load: 640 </a:t>
            </a:r>
            <a:r>
              <a:rPr i="1" lang="en" sz="1700">
                <a:solidFill>
                  <a:srgbClr val="BF9000"/>
                </a:solidFill>
              </a:rPr>
              <a:t>N</a:t>
            </a:r>
            <a:endParaRPr i="1" sz="1700">
              <a:solidFill>
                <a:srgbClr val="BF9000"/>
              </a:solidFill>
            </a:endParaRPr>
          </a:p>
        </p:txBody>
      </p:sp>
      <p:grpSp>
        <p:nvGrpSpPr>
          <p:cNvPr id="380" name="Google Shape;380;p37"/>
          <p:cNvGrpSpPr/>
          <p:nvPr/>
        </p:nvGrpSpPr>
        <p:grpSpPr>
          <a:xfrm>
            <a:off x="7085700" y="-466800"/>
            <a:ext cx="2058300" cy="989150"/>
            <a:chOff x="7085700" y="-461600"/>
            <a:chExt cx="2058300" cy="989150"/>
          </a:xfrm>
        </p:grpSpPr>
        <p:sp>
          <p:nvSpPr>
            <p:cNvPr id="381" name="Google Shape;381;p37"/>
            <p:cNvSpPr/>
            <p:nvPr/>
          </p:nvSpPr>
          <p:spPr>
            <a:xfrm rot="10800000">
              <a:off x="7085700" y="-461600"/>
              <a:ext cx="2058300" cy="925800"/>
            </a:xfrm>
            <a:prstGeom prst="homePlate">
              <a:avLst>
                <a:gd fmla="val 2673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37"/>
            <p:cNvSpPr txBox="1"/>
            <p:nvPr/>
          </p:nvSpPr>
          <p:spPr>
            <a:xfrm>
              <a:off x="7230300" y="-26550"/>
              <a:ext cx="191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BF9000"/>
                  </a:solidFill>
                </a:rPr>
                <a:t>ASTM C365</a:t>
              </a:r>
              <a:r>
                <a:rPr i="1" lang="en" sz="1200">
                  <a:solidFill>
                    <a:srgbClr val="BF9000"/>
                  </a:solidFill>
                </a:rPr>
                <a:t> &amp;</a:t>
              </a:r>
              <a:endParaRPr i="1" sz="1200">
                <a:solidFill>
                  <a:srgbClr val="BF9000"/>
                </a:solidFill>
              </a:endParaRPr>
            </a:p>
            <a:p>
              <a:pPr indent="0" lvl="0" marL="0" rtl="0" algn="ctr">
                <a:spcBef>
                  <a:spcPts val="0"/>
                </a:spcBef>
                <a:spcAft>
                  <a:spcPts val="0"/>
                </a:spcAft>
                <a:buNone/>
              </a:pPr>
              <a:r>
                <a:rPr i="1" lang="en" sz="1200">
                  <a:solidFill>
                    <a:srgbClr val="BF9000"/>
                  </a:solidFill>
                </a:rPr>
                <a:t>ASTM D1599</a:t>
              </a:r>
              <a:endParaRPr i="1" sz="1200">
                <a:solidFill>
                  <a:srgbClr val="BF9000"/>
                </a:solidFill>
              </a:endParaRPr>
            </a:p>
          </p:txBody>
        </p:sp>
      </p:grpSp>
      <p:sp>
        <p:nvSpPr>
          <p:cNvPr id="383" name="Google Shape;383;p37"/>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TARP STRUCTURAL</a:t>
            </a:r>
            <a:endParaRPr/>
          </a:p>
        </p:txBody>
      </p:sp>
      <p:grpSp>
        <p:nvGrpSpPr>
          <p:cNvPr id="389" name="Google Shape;389;p38"/>
          <p:cNvGrpSpPr/>
          <p:nvPr/>
        </p:nvGrpSpPr>
        <p:grpSpPr>
          <a:xfrm>
            <a:off x="7085575" y="-505375"/>
            <a:ext cx="2058425" cy="925800"/>
            <a:chOff x="7085700" y="-461600"/>
            <a:chExt cx="2058425" cy="925800"/>
          </a:xfrm>
        </p:grpSpPr>
        <p:sp>
          <p:nvSpPr>
            <p:cNvPr id="390" name="Google Shape;390;p38"/>
            <p:cNvSpPr/>
            <p:nvPr/>
          </p:nvSpPr>
          <p:spPr>
            <a:xfrm rot="10800000">
              <a:off x="7085700" y="-461600"/>
              <a:ext cx="2058300" cy="925800"/>
            </a:xfrm>
            <a:prstGeom prst="homePlate">
              <a:avLst>
                <a:gd fmla="val 2673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8"/>
            <p:cNvSpPr txBox="1"/>
            <p:nvPr/>
          </p:nvSpPr>
          <p:spPr>
            <a:xfrm>
              <a:off x="7403225" y="0"/>
              <a:ext cx="174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BF9000"/>
                  </a:solidFill>
                </a:rPr>
                <a:t>ASTM D5034</a:t>
              </a:r>
              <a:endParaRPr i="1" sz="1800">
                <a:solidFill>
                  <a:srgbClr val="BF9000"/>
                </a:solidFill>
              </a:endParaRPr>
            </a:p>
          </p:txBody>
        </p:sp>
      </p:grpSp>
      <p:pic>
        <p:nvPicPr>
          <p:cNvPr id="392" name="Google Shape;392;p38" title="60xTarpTensile.mp4">
            <a:hlinkClick r:id="rId4"/>
          </p:cNvPr>
          <p:cNvPicPr preferRelativeResize="0"/>
          <p:nvPr/>
        </p:nvPicPr>
        <p:blipFill>
          <a:blip r:embed="rId5">
            <a:alphaModFix/>
          </a:blip>
          <a:stretch>
            <a:fillRect/>
          </a:stretch>
        </p:blipFill>
        <p:spPr>
          <a:xfrm>
            <a:off x="163350" y="1168688"/>
            <a:ext cx="4797523" cy="2698607"/>
          </a:xfrm>
          <a:prstGeom prst="rect">
            <a:avLst/>
          </a:prstGeom>
          <a:noFill/>
          <a:ln>
            <a:noFill/>
          </a:ln>
        </p:spPr>
      </p:pic>
      <p:grpSp>
        <p:nvGrpSpPr>
          <p:cNvPr id="393" name="Google Shape;393;p38"/>
          <p:cNvGrpSpPr/>
          <p:nvPr/>
        </p:nvGrpSpPr>
        <p:grpSpPr>
          <a:xfrm>
            <a:off x="878101" y="4034350"/>
            <a:ext cx="3693900" cy="461700"/>
            <a:chOff x="5077776" y="714625"/>
            <a:chExt cx="3693900" cy="461700"/>
          </a:xfrm>
        </p:grpSpPr>
        <p:sp>
          <p:nvSpPr>
            <p:cNvPr id="394" name="Google Shape;394;p38"/>
            <p:cNvSpPr/>
            <p:nvPr/>
          </p:nvSpPr>
          <p:spPr>
            <a:xfrm>
              <a:off x="5112277" y="714625"/>
              <a:ext cx="36249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38"/>
            <p:cNvSpPr txBox="1"/>
            <p:nvPr/>
          </p:nvSpPr>
          <p:spPr>
            <a:xfrm>
              <a:off x="5077776" y="714625"/>
              <a:ext cx="369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Compression Mounting Plate</a:t>
              </a:r>
              <a:endParaRPr sz="1800">
                <a:solidFill>
                  <a:schemeClr val="lt1"/>
                </a:solidFill>
              </a:endParaRPr>
            </a:p>
          </p:txBody>
        </p:sp>
      </p:grpSp>
      <p:grpSp>
        <p:nvGrpSpPr>
          <p:cNvPr id="396" name="Google Shape;396;p38"/>
          <p:cNvGrpSpPr/>
          <p:nvPr/>
        </p:nvGrpSpPr>
        <p:grpSpPr>
          <a:xfrm>
            <a:off x="5102325" y="1296138"/>
            <a:ext cx="3968950" cy="2659188"/>
            <a:chOff x="5102325" y="1296138"/>
            <a:chExt cx="3968950" cy="2659188"/>
          </a:xfrm>
        </p:grpSpPr>
        <p:pic>
          <p:nvPicPr>
            <p:cNvPr id="397" name="Google Shape;397;p38"/>
            <p:cNvPicPr preferRelativeResize="0"/>
            <p:nvPr/>
          </p:nvPicPr>
          <p:blipFill>
            <a:blip r:embed="rId6">
              <a:alphaModFix/>
            </a:blip>
            <a:stretch>
              <a:fillRect/>
            </a:stretch>
          </p:blipFill>
          <p:spPr>
            <a:xfrm>
              <a:off x="5102325" y="1296138"/>
              <a:ext cx="3895174" cy="2611301"/>
            </a:xfrm>
            <a:prstGeom prst="rect">
              <a:avLst/>
            </a:prstGeom>
            <a:noFill/>
            <a:ln>
              <a:noFill/>
            </a:ln>
          </p:spPr>
        </p:pic>
        <p:sp>
          <p:nvSpPr>
            <p:cNvPr id="398" name="Google Shape;398;p38"/>
            <p:cNvSpPr/>
            <p:nvPr/>
          </p:nvSpPr>
          <p:spPr>
            <a:xfrm>
              <a:off x="8806075" y="2206475"/>
              <a:ext cx="265200" cy="42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38"/>
            <p:cNvSpPr/>
            <p:nvPr/>
          </p:nvSpPr>
          <p:spPr>
            <a:xfrm>
              <a:off x="8806075" y="3382625"/>
              <a:ext cx="1989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00" name="Google Shape;400;p38"/>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p:nvPr/>
        </p:nvSpPr>
        <p:spPr>
          <a:xfrm>
            <a:off x="3599700" y="1043313"/>
            <a:ext cx="5544300" cy="3117000"/>
          </a:xfrm>
          <a:prstGeom prst="snip2DiagRect">
            <a:avLst>
              <a:gd fmla="val 0" name="adj1"/>
              <a:gd fmla="val 16667"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39"/>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THERMAL ABLATIVE</a:t>
            </a:r>
            <a:endParaRPr/>
          </a:p>
        </p:txBody>
      </p:sp>
      <p:pic>
        <p:nvPicPr>
          <p:cNvPr id="407" name="Google Shape;407;p39" title="GX010014.MP4">
            <a:hlinkClick r:id="rId4"/>
          </p:cNvPr>
          <p:cNvPicPr preferRelativeResize="0"/>
          <p:nvPr/>
        </p:nvPicPr>
        <p:blipFill>
          <a:blip r:embed="rId5">
            <a:alphaModFix/>
          </a:blip>
          <a:stretch>
            <a:fillRect/>
          </a:stretch>
        </p:blipFill>
        <p:spPr>
          <a:xfrm>
            <a:off x="-78775" y="1043325"/>
            <a:ext cx="3609254" cy="2030200"/>
          </a:xfrm>
          <a:prstGeom prst="rect">
            <a:avLst/>
          </a:prstGeom>
          <a:noFill/>
          <a:ln>
            <a:noFill/>
          </a:ln>
        </p:spPr>
      </p:pic>
      <p:grpSp>
        <p:nvGrpSpPr>
          <p:cNvPr id="408" name="Google Shape;408;p39"/>
          <p:cNvGrpSpPr/>
          <p:nvPr/>
        </p:nvGrpSpPr>
        <p:grpSpPr>
          <a:xfrm>
            <a:off x="7085700" y="-461600"/>
            <a:ext cx="2058575" cy="925800"/>
            <a:chOff x="7085700" y="-461600"/>
            <a:chExt cx="2058575" cy="925800"/>
          </a:xfrm>
        </p:grpSpPr>
        <p:sp>
          <p:nvSpPr>
            <p:cNvPr id="409" name="Google Shape;409;p39"/>
            <p:cNvSpPr/>
            <p:nvPr/>
          </p:nvSpPr>
          <p:spPr>
            <a:xfrm rot="10800000">
              <a:off x="7085700" y="-461600"/>
              <a:ext cx="2058300" cy="925800"/>
            </a:xfrm>
            <a:prstGeom prst="homePlate">
              <a:avLst>
                <a:gd fmla="val 2673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9"/>
            <p:cNvSpPr txBox="1"/>
            <p:nvPr/>
          </p:nvSpPr>
          <p:spPr>
            <a:xfrm>
              <a:off x="7174175" y="0"/>
              <a:ext cx="197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BF9000"/>
                  </a:solidFill>
                </a:rPr>
                <a:t>ASTM E285-08</a:t>
              </a:r>
              <a:endParaRPr i="1" sz="1800">
                <a:solidFill>
                  <a:srgbClr val="BF9000"/>
                </a:solidFill>
              </a:endParaRPr>
            </a:p>
          </p:txBody>
        </p:sp>
      </p:grpSp>
      <p:grpSp>
        <p:nvGrpSpPr>
          <p:cNvPr id="411" name="Google Shape;411;p39"/>
          <p:cNvGrpSpPr/>
          <p:nvPr/>
        </p:nvGrpSpPr>
        <p:grpSpPr>
          <a:xfrm>
            <a:off x="4074424" y="1741800"/>
            <a:ext cx="4988326" cy="1792125"/>
            <a:chOff x="4074424" y="1741800"/>
            <a:chExt cx="4988326" cy="1792125"/>
          </a:xfrm>
        </p:grpSpPr>
        <p:pic>
          <p:nvPicPr>
            <p:cNvPr id="412" name="Google Shape;412;p39"/>
            <p:cNvPicPr preferRelativeResize="0"/>
            <p:nvPr/>
          </p:nvPicPr>
          <p:blipFill rotWithShape="1">
            <a:blip r:embed="rId6">
              <a:alphaModFix/>
            </a:blip>
            <a:srcRect b="44691" l="39722" r="0" t="12806"/>
            <a:stretch/>
          </p:blipFill>
          <p:spPr>
            <a:xfrm rot="-5400000">
              <a:off x="5165625" y="1744063"/>
              <a:ext cx="859825" cy="863300"/>
            </a:xfrm>
            <a:prstGeom prst="rect">
              <a:avLst/>
            </a:prstGeom>
            <a:noFill/>
            <a:ln>
              <a:noFill/>
            </a:ln>
          </p:spPr>
        </p:pic>
        <p:pic>
          <p:nvPicPr>
            <p:cNvPr id="413" name="Google Shape;413;p39"/>
            <p:cNvPicPr preferRelativeResize="0"/>
            <p:nvPr/>
          </p:nvPicPr>
          <p:blipFill rotWithShape="1">
            <a:blip r:embed="rId7">
              <a:alphaModFix/>
            </a:blip>
            <a:srcRect b="64106" l="8461" r="54796" t="6263"/>
            <a:stretch/>
          </p:blipFill>
          <p:spPr>
            <a:xfrm rot="-5400000">
              <a:off x="7155537" y="1688112"/>
              <a:ext cx="856700" cy="972800"/>
            </a:xfrm>
            <a:prstGeom prst="rect">
              <a:avLst/>
            </a:prstGeom>
            <a:noFill/>
            <a:ln>
              <a:noFill/>
            </a:ln>
          </p:spPr>
        </p:pic>
        <p:pic>
          <p:nvPicPr>
            <p:cNvPr id="414" name="Google Shape;414;p39"/>
            <p:cNvPicPr preferRelativeResize="0"/>
            <p:nvPr/>
          </p:nvPicPr>
          <p:blipFill rotWithShape="1">
            <a:blip r:embed="rId8">
              <a:alphaModFix/>
            </a:blip>
            <a:srcRect b="46308" l="78655" r="6382" t="25205"/>
            <a:stretch/>
          </p:blipFill>
          <p:spPr>
            <a:xfrm>
              <a:off x="4075474" y="2695425"/>
              <a:ext cx="952975" cy="832375"/>
            </a:xfrm>
            <a:prstGeom prst="rect">
              <a:avLst/>
            </a:prstGeom>
            <a:noFill/>
            <a:ln>
              <a:noFill/>
            </a:ln>
          </p:spPr>
        </p:pic>
        <p:pic>
          <p:nvPicPr>
            <p:cNvPr id="415" name="Google Shape;415;p39"/>
            <p:cNvPicPr preferRelativeResize="0"/>
            <p:nvPr/>
          </p:nvPicPr>
          <p:blipFill rotWithShape="1">
            <a:blip r:embed="rId9">
              <a:alphaModFix/>
            </a:blip>
            <a:srcRect b="45339" l="31950" r="44315" t="14689"/>
            <a:stretch/>
          </p:blipFill>
          <p:spPr>
            <a:xfrm>
              <a:off x="7099763" y="2697188"/>
              <a:ext cx="972800" cy="832375"/>
            </a:xfrm>
            <a:prstGeom prst="rect">
              <a:avLst/>
            </a:prstGeom>
            <a:noFill/>
            <a:ln>
              <a:noFill/>
            </a:ln>
          </p:spPr>
        </p:pic>
        <p:pic>
          <p:nvPicPr>
            <p:cNvPr id="416" name="Google Shape;416;p39"/>
            <p:cNvPicPr preferRelativeResize="0"/>
            <p:nvPr/>
          </p:nvPicPr>
          <p:blipFill rotWithShape="1">
            <a:blip r:embed="rId9">
              <a:alphaModFix/>
            </a:blip>
            <a:srcRect b="45496" l="54679" r="22962" t="15306"/>
            <a:stretch/>
          </p:blipFill>
          <p:spPr>
            <a:xfrm>
              <a:off x="6111551" y="2695253"/>
              <a:ext cx="937125" cy="832373"/>
            </a:xfrm>
            <a:prstGeom prst="rect">
              <a:avLst/>
            </a:prstGeom>
            <a:noFill/>
            <a:ln>
              <a:noFill/>
            </a:ln>
          </p:spPr>
        </p:pic>
        <p:pic>
          <p:nvPicPr>
            <p:cNvPr id="417" name="Google Shape;417;p39"/>
            <p:cNvPicPr preferRelativeResize="0"/>
            <p:nvPr/>
          </p:nvPicPr>
          <p:blipFill rotWithShape="1">
            <a:blip r:embed="rId9">
              <a:alphaModFix/>
            </a:blip>
            <a:srcRect b="45021" l="7587" r="66001" t="8925"/>
            <a:stretch/>
          </p:blipFill>
          <p:spPr>
            <a:xfrm>
              <a:off x="8121375" y="2695250"/>
              <a:ext cx="941375" cy="832375"/>
            </a:xfrm>
            <a:prstGeom prst="rect">
              <a:avLst/>
            </a:prstGeom>
            <a:noFill/>
            <a:ln>
              <a:noFill/>
            </a:ln>
          </p:spPr>
        </p:pic>
        <p:pic>
          <p:nvPicPr>
            <p:cNvPr id="418" name="Google Shape;418;p39"/>
            <p:cNvPicPr preferRelativeResize="0"/>
            <p:nvPr/>
          </p:nvPicPr>
          <p:blipFill rotWithShape="1">
            <a:blip r:embed="rId8">
              <a:alphaModFix/>
            </a:blip>
            <a:srcRect b="40693" l="62710" r="23259" t="29818"/>
            <a:stretch/>
          </p:blipFill>
          <p:spPr>
            <a:xfrm>
              <a:off x="5163712" y="2701550"/>
              <a:ext cx="863300" cy="832375"/>
            </a:xfrm>
            <a:prstGeom prst="rect">
              <a:avLst/>
            </a:prstGeom>
            <a:noFill/>
            <a:ln>
              <a:noFill/>
            </a:ln>
          </p:spPr>
        </p:pic>
        <p:pic>
          <p:nvPicPr>
            <p:cNvPr id="419" name="Google Shape;419;p39"/>
            <p:cNvPicPr preferRelativeResize="0"/>
            <p:nvPr/>
          </p:nvPicPr>
          <p:blipFill rotWithShape="1">
            <a:blip r:embed="rId6">
              <a:alphaModFix/>
            </a:blip>
            <a:srcRect b="4" l="35875" r="8042" t="55874"/>
            <a:stretch/>
          </p:blipFill>
          <p:spPr>
            <a:xfrm rot="-5400000">
              <a:off x="4125549" y="1693100"/>
              <a:ext cx="850725" cy="952975"/>
            </a:xfrm>
            <a:prstGeom prst="rect">
              <a:avLst/>
            </a:prstGeom>
            <a:noFill/>
            <a:ln>
              <a:noFill/>
            </a:ln>
          </p:spPr>
        </p:pic>
        <p:pic>
          <p:nvPicPr>
            <p:cNvPr id="420" name="Google Shape;420;p39"/>
            <p:cNvPicPr preferRelativeResize="0"/>
            <p:nvPr/>
          </p:nvPicPr>
          <p:blipFill rotWithShape="1">
            <a:blip r:embed="rId7">
              <a:alphaModFix/>
            </a:blip>
            <a:srcRect b="35703" l="11255" r="52843" t="36302"/>
            <a:stretch/>
          </p:blipFill>
          <p:spPr>
            <a:xfrm rot="-5400000">
              <a:off x="6153338" y="1704013"/>
              <a:ext cx="853550" cy="937125"/>
            </a:xfrm>
            <a:prstGeom prst="rect">
              <a:avLst/>
            </a:prstGeom>
            <a:noFill/>
            <a:ln>
              <a:noFill/>
            </a:ln>
          </p:spPr>
        </p:pic>
        <p:pic>
          <p:nvPicPr>
            <p:cNvPr id="421" name="Google Shape;421;p39"/>
            <p:cNvPicPr preferRelativeResize="0"/>
            <p:nvPr/>
          </p:nvPicPr>
          <p:blipFill rotWithShape="1">
            <a:blip r:embed="rId7">
              <a:alphaModFix/>
            </a:blip>
            <a:srcRect b="5835" l="7841" r="51421" t="62552"/>
            <a:stretch/>
          </p:blipFill>
          <p:spPr>
            <a:xfrm rot="-5400000">
              <a:off x="8161287" y="1701888"/>
              <a:ext cx="861550" cy="941375"/>
            </a:xfrm>
            <a:prstGeom prst="rect">
              <a:avLst/>
            </a:prstGeom>
            <a:noFill/>
            <a:ln>
              <a:noFill/>
            </a:ln>
          </p:spPr>
        </p:pic>
      </p:grpSp>
      <p:sp>
        <p:nvSpPr>
          <p:cNvPr id="422" name="Google Shape;422;p39"/>
          <p:cNvSpPr txBox="1"/>
          <p:nvPr/>
        </p:nvSpPr>
        <p:spPr>
          <a:xfrm>
            <a:off x="4015950" y="1443375"/>
            <a:ext cx="111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Uncoated</a:t>
            </a:r>
            <a:endParaRPr sz="1000">
              <a:solidFill>
                <a:schemeClr val="lt1"/>
              </a:solidFill>
            </a:endParaRPr>
          </a:p>
        </p:txBody>
      </p:sp>
      <p:sp>
        <p:nvSpPr>
          <p:cNvPr id="423" name="Google Shape;423;p39"/>
          <p:cNvSpPr txBox="1"/>
          <p:nvPr/>
        </p:nvSpPr>
        <p:spPr>
          <a:xfrm>
            <a:off x="4572000" y="1152475"/>
            <a:ext cx="1112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Tarp</a:t>
            </a:r>
            <a:endParaRPr b="1" sz="1100">
              <a:solidFill>
                <a:schemeClr val="lt1"/>
              </a:solidFill>
            </a:endParaRPr>
          </a:p>
        </p:txBody>
      </p:sp>
      <p:sp>
        <p:nvSpPr>
          <p:cNvPr id="424" name="Google Shape;424;p39"/>
          <p:cNvSpPr txBox="1"/>
          <p:nvPr/>
        </p:nvSpPr>
        <p:spPr>
          <a:xfrm>
            <a:off x="7085700" y="1187475"/>
            <a:ext cx="1112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Heat Shield</a:t>
            </a:r>
            <a:endParaRPr b="1" sz="1100">
              <a:solidFill>
                <a:schemeClr val="lt1"/>
              </a:solidFill>
            </a:endParaRPr>
          </a:p>
        </p:txBody>
      </p:sp>
      <p:sp>
        <p:nvSpPr>
          <p:cNvPr id="425" name="Google Shape;425;p39"/>
          <p:cNvSpPr txBox="1"/>
          <p:nvPr/>
        </p:nvSpPr>
        <p:spPr>
          <a:xfrm>
            <a:off x="5028450" y="1443375"/>
            <a:ext cx="111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Zirconia Paint</a:t>
            </a:r>
            <a:endParaRPr sz="1000">
              <a:solidFill>
                <a:schemeClr val="lt1"/>
              </a:solidFill>
            </a:endParaRPr>
          </a:p>
          <a:p>
            <a:pPr indent="0" lvl="0" marL="0" rtl="0" algn="ctr">
              <a:spcBef>
                <a:spcPts val="0"/>
              </a:spcBef>
              <a:spcAft>
                <a:spcPts val="0"/>
              </a:spcAft>
              <a:buNone/>
            </a:pPr>
            <a:r>
              <a:t/>
            </a:r>
            <a:endParaRPr sz="1000">
              <a:solidFill>
                <a:schemeClr val="lt1"/>
              </a:solidFill>
            </a:endParaRPr>
          </a:p>
        </p:txBody>
      </p:sp>
      <p:sp>
        <p:nvSpPr>
          <p:cNvPr id="426" name="Google Shape;426;p39"/>
          <p:cNvSpPr txBox="1"/>
          <p:nvPr/>
        </p:nvSpPr>
        <p:spPr>
          <a:xfrm>
            <a:off x="6062838" y="1443375"/>
            <a:ext cx="111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Uncoated</a:t>
            </a:r>
            <a:endParaRPr sz="1000">
              <a:solidFill>
                <a:schemeClr val="lt1"/>
              </a:solidFill>
            </a:endParaRPr>
          </a:p>
        </p:txBody>
      </p:sp>
      <p:sp>
        <p:nvSpPr>
          <p:cNvPr id="427" name="Google Shape;427;p39"/>
          <p:cNvSpPr txBox="1"/>
          <p:nvPr/>
        </p:nvSpPr>
        <p:spPr>
          <a:xfrm>
            <a:off x="7057225" y="1443375"/>
            <a:ext cx="111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Zirconia Paint</a:t>
            </a:r>
            <a:endParaRPr sz="1000">
              <a:solidFill>
                <a:schemeClr val="lt1"/>
              </a:solidFill>
            </a:endParaRPr>
          </a:p>
        </p:txBody>
      </p:sp>
      <p:sp>
        <p:nvSpPr>
          <p:cNvPr id="428" name="Google Shape;428;p39"/>
          <p:cNvSpPr txBox="1"/>
          <p:nvPr/>
        </p:nvSpPr>
        <p:spPr>
          <a:xfrm>
            <a:off x="8032175" y="1366425"/>
            <a:ext cx="111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Zirconia Plasma Coating</a:t>
            </a:r>
            <a:endParaRPr sz="1000">
              <a:solidFill>
                <a:schemeClr val="lt1"/>
              </a:solidFill>
            </a:endParaRPr>
          </a:p>
        </p:txBody>
      </p:sp>
      <p:sp>
        <p:nvSpPr>
          <p:cNvPr id="429" name="Google Shape;429;p39"/>
          <p:cNvSpPr txBox="1"/>
          <p:nvPr/>
        </p:nvSpPr>
        <p:spPr>
          <a:xfrm>
            <a:off x="3317750" y="1977150"/>
            <a:ext cx="1041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rPr>
              <a:t>Pre-Test</a:t>
            </a:r>
            <a:endParaRPr sz="900">
              <a:solidFill>
                <a:schemeClr val="lt1"/>
              </a:solidFill>
            </a:endParaRPr>
          </a:p>
        </p:txBody>
      </p:sp>
      <p:sp>
        <p:nvSpPr>
          <p:cNvPr id="430" name="Google Shape;430;p39"/>
          <p:cNvSpPr txBox="1"/>
          <p:nvPr/>
        </p:nvSpPr>
        <p:spPr>
          <a:xfrm>
            <a:off x="3350600" y="2894925"/>
            <a:ext cx="976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rPr>
              <a:t>Post-Test</a:t>
            </a:r>
            <a:endParaRPr sz="900">
              <a:solidFill>
                <a:schemeClr val="lt1"/>
              </a:solidFill>
            </a:endParaRPr>
          </a:p>
        </p:txBody>
      </p:sp>
      <p:grpSp>
        <p:nvGrpSpPr>
          <p:cNvPr id="431" name="Google Shape;431;p39"/>
          <p:cNvGrpSpPr/>
          <p:nvPr/>
        </p:nvGrpSpPr>
        <p:grpSpPr>
          <a:xfrm>
            <a:off x="83430" y="3218018"/>
            <a:ext cx="3284845" cy="614829"/>
            <a:chOff x="5599240" y="690320"/>
            <a:chExt cx="3086100" cy="709800"/>
          </a:xfrm>
        </p:grpSpPr>
        <p:sp>
          <p:nvSpPr>
            <p:cNvPr id="432" name="Google Shape;432;p39"/>
            <p:cNvSpPr/>
            <p:nvPr/>
          </p:nvSpPr>
          <p:spPr>
            <a:xfrm>
              <a:off x="5599240" y="714625"/>
              <a:ext cx="3086100" cy="661200"/>
            </a:xfrm>
            <a:prstGeom prst="snip2DiagRect">
              <a:avLst>
                <a:gd fmla="val 0" name="adj1"/>
                <a:gd fmla="val 27318"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39"/>
            <p:cNvSpPr txBox="1"/>
            <p:nvPr/>
          </p:nvSpPr>
          <p:spPr>
            <a:xfrm>
              <a:off x="5690697" y="690320"/>
              <a:ext cx="2856600" cy="709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300">
                  <a:solidFill>
                    <a:schemeClr val="dk2"/>
                  </a:solidFill>
                </a:rPr>
                <a:t>Ablative testing performed under Oxyacetylene torch with an argon flood</a:t>
              </a:r>
              <a:endParaRPr sz="1800">
                <a:solidFill>
                  <a:schemeClr val="lt1"/>
                </a:solidFill>
              </a:endParaRPr>
            </a:p>
          </p:txBody>
        </p:sp>
      </p:grpSp>
      <p:sp>
        <p:nvSpPr>
          <p:cNvPr id="434" name="Google Shape;434;p39"/>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0"/>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TARP </a:t>
            </a:r>
            <a:r>
              <a:rPr lang="en"/>
              <a:t>- GAS PERMEABILITY</a:t>
            </a:r>
            <a:endParaRPr/>
          </a:p>
        </p:txBody>
      </p:sp>
      <p:grpSp>
        <p:nvGrpSpPr>
          <p:cNvPr id="440" name="Google Shape;440;p40"/>
          <p:cNvGrpSpPr/>
          <p:nvPr/>
        </p:nvGrpSpPr>
        <p:grpSpPr>
          <a:xfrm>
            <a:off x="7085625" y="-482400"/>
            <a:ext cx="2058375" cy="925800"/>
            <a:chOff x="7085700" y="-461600"/>
            <a:chExt cx="2058375" cy="925800"/>
          </a:xfrm>
        </p:grpSpPr>
        <p:sp>
          <p:nvSpPr>
            <p:cNvPr id="441" name="Google Shape;441;p40"/>
            <p:cNvSpPr/>
            <p:nvPr/>
          </p:nvSpPr>
          <p:spPr>
            <a:xfrm rot="10800000">
              <a:off x="7085700" y="-461600"/>
              <a:ext cx="2058300" cy="925800"/>
            </a:xfrm>
            <a:prstGeom prst="homePlate">
              <a:avLst>
                <a:gd fmla="val 2673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40"/>
            <p:cNvSpPr txBox="1"/>
            <p:nvPr/>
          </p:nvSpPr>
          <p:spPr>
            <a:xfrm>
              <a:off x="7230375" y="0"/>
              <a:ext cx="191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BF9000"/>
                  </a:solidFill>
                </a:rPr>
                <a:t>ASTM D737-18</a:t>
              </a:r>
              <a:endParaRPr i="1" sz="1800">
                <a:solidFill>
                  <a:srgbClr val="BF9000"/>
                </a:solidFill>
              </a:endParaRPr>
            </a:p>
          </p:txBody>
        </p:sp>
      </p:grpSp>
      <p:pic>
        <p:nvPicPr>
          <p:cNvPr id="443" name="Google Shape;443;p40"/>
          <p:cNvPicPr preferRelativeResize="0"/>
          <p:nvPr/>
        </p:nvPicPr>
        <p:blipFill rotWithShape="1">
          <a:blip r:embed="rId4">
            <a:alphaModFix/>
          </a:blip>
          <a:srcRect b="0" l="0" r="7019" t="9173"/>
          <a:stretch/>
        </p:blipFill>
        <p:spPr>
          <a:xfrm>
            <a:off x="475800" y="970000"/>
            <a:ext cx="2734250" cy="3070325"/>
          </a:xfrm>
          <a:prstGeom prst="rect">
            <a:avLst/>
          </a:prstGeom>
          <a:noFill/>
          <a:ln>
            <a:noFill/>
          </a:ln>
        </p:spPr>
      </p:pic>
      <p:grpSp>
        <p:nvGrpSpPr>
          <p:cNvPr id="444" name="Google Shape;444;p40"/>
          <p:cNvGrpSpPr/>
          <p:nvPr/>
        </p:nvGrpSpPr>
        <p:grpSpPr>
          <a:xfrm>
            <a:off x="1009300" y="3869100"/>
            <a:ext cx="3553494" cy="748050"/>
            <a:chOff x="3292475" y="631850"/>
            <a:chExt cx="3553494" cy="748050"/>
          </a:xfrm>
        </p:grpSpPr>
        <p:cxnSp>
          <p:nvCxnSpPr>
            <p:cNvPr id="445" name="Google Shape;445;p40"/>
            <p:cNvCxnSpPr>
              <a:stCxn id="446" idx="1"/>
            </p:cNvCxnSpPr>
            <p:nvPr/>
          </p:nvCxnSpPr>
          <p:spPr>
            <a:xfrm rot="10800000">
              <a:off x="3292475" y="631850"/>
              <a:ext cx="1916100" cy="517200"/>
            </a:xfrm>
            <a:prstGeom prst="straightConnector1">
              <a:avLst/>
            </a:prstGeom>
            <a:noFill/>
            <a:ln cap="flat" cmpd="sng" w="28575">
              <a:solidFill>
                <a:srgbClr val="BF9000"/>
              </a:solidFill>
              <a:prstDash val="solid"/>
              <a:round/>
              <a:headEnd len="med" w="med" type="none"/>
              <a:tailEnd len="med" w="med" type="oval"/>
            </a:ln>
          </p:spPr>
        </p:cxnSp>
        <p:grpSp>
          <p:nvGrpSpPr>
            <p:cNvPr id="447" name="Google Shape;447;p40"/>
            <p:cNvGrpSpPr/>
            <p:nvPr/>
          </p:nvGrpSpPr>
          <p:grpSpPr>
            <a:xfrm>
              <a:off x="5208569" y="918200"/>
              <a:ext cx="1637400" cy="461700"/>
              <a:chOff x="7099919" y="714625"/>
              <a:chExt cx="1637400" cy="461700"/>
            </a:xfrm>
          </p:grpSpPr>
          <p:sp>
            <p:nvSpPr>
              <p:cNvPr id="448" name="Google Shape;448;p40"/>
              <p:cNvSpPr/>
              <p:nvPr/>
            </p:nvSpPr>
            <p:spPr>
              <a:xfrm>
                <a:off x="7099919" y="714625"/>
                <a:ext cx="16374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p40"/>
              <p:cNvSpPr txBox="1"/>
              <p:nvPr/>
            </p:nvSpPr>
            <p:spPr>
              <a:xfrm>
                <a:off x="7099925" y="714625"/>
                <a:ext cx="1515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Flowmeter </a:t>
                </a:r>
                <a:endParaRPr sz="1800">
                  <a:solidFill>
                    <a:schemeClr val="lt1"/>
                  </a:solidFill>
                </a:endParaRPr>
              </a:p>
            </p:txBody>
          </p:sp>
        </p:grpSp>
      </p:grpSp>
      <p:grpSp>
        <p:nvGrpSpPr>
          <p:cNvPr id="449" name="Google Shape;449;p40"/>
          <p:cNvGrpSpPr/>
          <p:nvPr/>
        </p:nvGrpSpPr>
        <p:grpSpPr>
          <a:xfrm>
            <a:off x="2110038" y="3021650"/>
            <a:ext cx="3359400" cy="812400"/>
            <a:chOff x="3639038" y="918200"/>
            <a:chExt cx="3359400" cy="812400"/>
          </a:xfrm>
        </p:grpSpPr>
        <p:cxnSp>
          <p:nvCxnSpPr>
            <p:cNvPr id="450" name="Google Shape;450;p40"/>
            <p:cNvCxnSpPr>
              <a:stCxn id="451" idx="2"/>
            </p:cNvCxnSpPr>
            <p:nvPr/>
          </p:nvCxnSpPr>
          <p:spPr>
            <a:xfrm flipH="1">
              <a:off x="4016438" y="1379900"/>
              <a:ext cx="1302300" cy="350700"/>
            </a:xfrm>
            <a:prstGeom prst="straightConnector1">
              <a:avLst/>
            </a:prstGeom>
            <a:noFill/>
            <a:ln cap="flat" cmpd="sng" w="28575">
              <a:solidFill>
                <a:srgbClr val="BF9000"/>
              </a:solidFill>
              <a:prstDash val="solid"/>
              <a:round/>
              <a:headEnd len="med" w="med" type="none"/>
              <a:tailEnd len="med" w="med" type="oval"/>
            </a:ln>
          </p:spPr>
        </p:cxnSp>
        <p:grpSp>
          <p:nvGrpSpPr>
            <p:cNvPr id="452" name="Google Shape;452;p40"/>
            <p:cNvGrpSpPr/>
            <p:nvPr/>
          </p:nvGrpSpPr>
          <p:grpSpPr>
            <a:xfrm>
              <a:off x="3639038" y="918200"/>
              <a:ext cx="3359400" cy="461700"/>
              <a:chOff x="5530388" y="714625"/>
              <a:chExt cx="3359400" cy="461700"/>
            </a:xfrm>
          </p:grpSpPr>
          <p:sp>
            <p:nvSpPr>
              <p:cNvPr id="453" name="Google Shape;453;p40"/>
              <p:cNvSpPr/>
              <p:nvPr/>
            </p:nvSpPr>
            <p:spPr>
              <a:xfrm>
                <a:off x="5599238" y="714625"/>
                <a:ext cx="31380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p40"/>
              <p:cNvSpPr txBox="1"/>
              <p:nvPr/>
            </p:nvSpPr>
            <p:spPr>
              <a:xfrm>
                <a:off x="5530388" y="714625"/>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Inlet Pressure Transducer</a:t>
                </a:r>
                <a:endParaRPr sz="1800">
                  <a:solidFill>
                    <a:schemeClr val="lt1"/>
                  </a:solidFill>
                </a:endParaRPr>
              </a:p>
            </p:txBody>
          </p:sp>
        </p:grpSp>
      </p:grpSp>
      <p:grpSp>
        <p:nvGrpSpPr>
          <p:cNvPr id="454" name="Google Shape;454;p40"/>
          <p:cNvGrpSpPr/>
          <p:nvPr/>
        </p:nvGrpSpPr>
        <p:grpSpPr>
          <a:xfrm>
            <a:off x="2202863" y="1842750"/>
            <a:ext cx="3738600" cy="734400"/>
            <a:chOff x="3897963" y="918200"/>
            <a:chExt cx="3738600" cy="734400"/>
          </a:xfrm>
        </p:grpSpPr>
        <p:cxnSp>
          <p:nvCxnSpPr>
            <p:cNvPr id="455" name="Google Shape;455;p40"/>
            <p:cNvCxnSpPr>
              <a:stCxn id="456" idx="2"/>
            </p:cNvCxnSpPr>
            <p:nvPr/>
          </p:nvCxnSpPr>
          <p:spPr>
            <a:xfrm flipH="1">
              <a:off x="3897963" y="1379900"/>
              <a:ext cx="2058900" cy="272700"/>
            </a:xfrm>
            <a:prstGeom prst="straightConnector1">
              <a:avLst/>
            </a:prstGeom>
            <a:noFill/>
            <a:ln cap="flat" cmpd="sng" w="28575">
              <a:solidFill>
                <a:srgbClr val="BF9000"/>
              </a:solidFill>
              <a:prstDash val="solid"/>
              <a:round/>
              <a:headEnd len="med" w="med" type="none"/>
              <a:tailEnd len="med" w="med" type="oval"/>
            </a:ln>
          </p:spPr>
        </p:cxnSp>
        <p:grpSp>
          <p:nvGrpSpPr>
            <p:cNvPr id="457" name="Google Shape;457;p40"/>
            <p:cNvGrpSpPr/>
            <p:nvPr/>
          </p:nvGrpSpPr>
          <p:grpSpPr>
            <a:xfrm>
              <a:off x="4277163" y="918200"/>
              <a:ext cx="3359400" cy="461700"/>
              <a:chOff x="6168513" y="714625"/>
              <a:chExt cx="3359400" cy="461700"/>
            </a:xfrm>
          </p:grpSpPr>
          <p:sp>
            <p:nvSpPr>
              <p:cNvPr id="458" name="Google Shape;458;p40"/>
              <p:cNvSpPr/>
              <p:nvPr/>
            </p:nvSpPr>
            <p:spPr>
              <a:xfrm>
                <a:off x="6959320" y="714625"/>
                <a:ext cx="17778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p40"/>
              <p:cNvSpPr txBox="1"/>
              <p:nvPr/>
            </p:nvSpPr>
            <p:spPr>
              <a:xfrm>
                <a:off x="6168513" y="714625"/>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Test Article</a:t>
                </a:r>
                <a:endParaRPr sz="1800">
                  <a:solidFill>
                    <a:schemeClr val="lt1"/>
                  </a:solidFill>
                </a:endParaRPr>
              </a:p>
            </p:txBody>
          </p:sp>
        </p:grpSp>
      </p:grpSp>
      <p:grpSp>
        <p:nvGrpSpPr>
          <p:cNvPr id="459" name="Google Shape;459;p40"/>
          <p:cNvGrpSpPr/>
          <p:nvPr/>
        </p:nvGrpSpPr>
        <p:grpSpPr>
          <a:xfrm>
            <a:off x="2041363" y="970000"/>
            <a:ext cx="3359400" cy="1221900"/>
            <a:chOff x="3639038" y="918200"/>
            <a:chExt cx="3359400" cy="1221900"/>
          </a:xfrm>
        </p:grpSpPr>
        <p:cxnSp>
          <p:nvCxnSpPr>
            <p:cNvPr id="460" name="Google Shape;460;p40"/>
            <p:cNvCxnSpPr>
              <a:stCxn id="461" idx="2"/>
            </p:cNvCxnSpPr>
            <p:nvPr/>
          </p:nvCxnSpPr>
          <p:spPr>
            <a:xfrm flipH="1">
              <a:off x="4571138" y="1379900"/>
              <a:ext cx="747600" cy="760200"/>
            </a:xfrm>
            <a:prstGeom prst="straightConnector1">
              <a:avLst/>
            </a:prstGeom>
            <a:noFill/>
            <a:ln cap="flat" cmpd="sng" w="28575">
              <a:solidFill>
                <a:srgbClr val="BF9000"/>
              </a:solidFill>
              <a:prstDash val="solid"/>
              <a:round/>
              <a:headEnd len="med" w="med" type="none"/>
              <a:tailEnd len="med" w="med" type="oval"/>
            </a:ln>
          </p:spPr>
        </p:cxnSp>
        <p:grpSp>
          <p:nvGrpSpPr>
            <p:cNvPr id="462" name="Google Shape;462;p40"/>
            <p:cNvGrpSpPr/>
            <p:nvPr/>
          </p:nvGrpSpPr>
          <p:grpSpPr>
            <a:xfrm>
              <a:off x="3639038" y="918200"/>
              <a:ext cx="3359400" cy="461700"/>
              <a:chOff x="5530388" y="714625"/>
              <a:chExt cx="3359400" cy="461700"/>
            </a:xfrm>
          </p:grpSpPr>
          <p:sp>
            <p:nvSpPr>
              <p:cNvPr id="463" name="Google Shape;463;p40"/>
              <p:cNvSpPr/>
              <p:nvPr/>
            </p:nvSpPr>
            <p:spPr>
              <a:xfrm>
                <a:off x="5599238" y="714625"/>
                <a:ext cx="31380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40"/>
              <p:cNvSpPr txBox="1"/>
              <p:nvPr/>
            </p:nvSpPr>
            <p:spPr>
              <a:xfrm>
                <a:off x="5530388" y="714625"/>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Outlet Pressure Transducer</a:t>
                </a:r>
                <a:endParaRPr sz="1800">
                  <a:solidFill>
                    <a:schemeClr val="lt1"/>
                  </a:solidFill>
                </a:endParaRPr>
              </a:p>
            </p:txBody>
          </p:sp>
        </p:grpSp>
      </p:grpSp>
      <p:sp>
        <p:nvSpPr>
          <p:cNvPr id="464" name="Google Shape;464;p40"/>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pic>
        <p:nvPicPr>
          <p:cNvPr id="465" name="Google Shape;465;p40"/>
          <p:cNvPicPr preferRelativeResize="0"/>
          <p:nvPr/>
        </p:nvPicPr>
        <p:blipFill>
          <a:blip r:embed="rId5">
            <a:alphaModFix/>
          </a:blip>
          <a:stretch>
            <a:fillRect/>
          </a:stretch>
        </p:blipFill>
        <p:spPr>
          <a:xfrm>
            <a:off x="5469450" y="1270604"/>
            <a:ext cx="3522152" cy="26416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1"/>
          <p:cNvSpPr txBox="1"/>
          <p:nvPr>
            <p:ph type="title"/>
          </p:nvPr>
        </p:nvSpPr>
        <p:spPr>
          <a:xfrm>
            <a:off x="83425" y="79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TARP </a:t>
            </a:r>
            <a:r>
              <a:rPr lang="en" sz="2320"/>
              <a:t>- ABRASION &amp; STIFFNESS </a:t>
            </a:r>
            <a:endParaRPr sz="2320"/>
          </a:p>
        </p:txBody>
      </p:sp>
      <p:pic>
        <p:nvPicPr>
          <p:cNvPr id="471" name="Google Shape;471;p41" title="20241013_111057.jpg"/>
          <p:cNvPicPr preferRelativeResize="0"/>
          <p:nvPr/>
        </p:nvPicPr>
        <p:blipFill rotWithShape="1">
          <a:blip r:embed="rId4">
            <a:alphaModFix/>
          </a:blip>
          <a:srcRect b="15821" l="0" r="0" t="33775"/>
          <a:stretch/>
        </p:blipFill>
        <p:spPr>
          <a:xfrm>
            <a:off x="206050" y="902262"/>
            <a:ext cx="3220900" cy="2886252"/>
          </a:xfrm>
          <a:prstGeom prst="rect">
            <a:avLst/>
          </a:prstGeom>
          <a:noFill/>
          <a:ln>
            <a:noFill/>
          </a:ln>
        </p:spPr>
      </p:pic>
      <p:pic>
        <p:nvPicPr>
          <p:cNvPr id="472" name="Google Shape;472;p41" title="20241013_111228.jpg"/>
          <p:cNvPicPr preferRelativeResize="0"/>
          <p:nvPr/>
        </p:nvPicPr>
        <p:blipFill rotWithShape="1">
          <a:blip r:embed="rId5">
            <a:alphaModFix/>
          </a:blip>
          <a:srcRect b="42423" l="0" r="0" t="33948"/>
          <a:stretch/>
        </p:blipFill>
        <p:spPr>
          <a:xfrm>
            <a:off x="1414513" y="3116075"/>
            <a:ext cx="2354826" cy="989148"/>
          </a:xfrm>
          <a:prstGeom prst="rect">
            <a:avLst/>
          </a:prstGeom>
          <a:noFill/>
          <a:ln>
            <a:noFill/>
          </a:ln>
        </p:spPr>
      </p:pic>
      <p:pic>
        <p:nvPicPr>
          <p:cNvPr id="473" name="Google Shape;473;p41"/>
          <p:cNvPicPr preferRelativeResize="0"/>
          <p:nvPr/>
        </p:nvPicPr>
        <p:blipFill>
          <a:blip r:embed="rId6">
            <a:alphaModFix/>
          </a:blip>
          <a:stretch>
            <a:fillRect/>
          </a:stretch>
        </p:blipFill>
        <p:spPr>
          <a:xfrm>
            <a:off x="4229475" y="1489950"/>
            <a:ext cx="4498750" cy="2043150"/>
          </a:xfrm>
          <a:prstGeom prst="rect">
            <a:avLst/>
          </a:prstGeom>
          <a:noFill/>
          <a:ln>
            <a:noFill/>
          </a:ln>
        </p:spPr>
      </p:pic>
      <p:grpSp>
        <p:nvGrpSpPr>
          <p:cNvPr id="474" name="Google Shape;474;p41"/>
          <p:cNvGrpSpPr/>
          <p:nvPr/>
        </p:nvGrpSpPr>
        <p:grpSpPr>
          <a:xfrm>
            <a:off x="7085700" y="-494425"/>
            <a:ext cx="2058300" cy="989150"/>
            <a:chOff x="7085700" y="-461600"/>
            <a:chExt cx="2058300" cy="989150"/>
          </a:xfrm>
        </p:grpSpPr>
        <p:sp>
          <p:nvSpPr>
            <p:cNvPr id="475" name="Google Shape;475;p41"/>
            <p:cNvSpPr/>
            <p:nvPr/>
          </p:nvSpPr>
          <p:spPr>
            <a:xfrm rot="10800000">
              <a:off x="7085700" y="-461600"/>
              <a:ext cx="2058300" cy="925800"/>
            </a:xfrm>
            <a:prstGeom prst="homePlate">
              <a:avLst>
                <a:gd fmla="val 2673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41"/>
            <p:cNvSpPr txBox="1"/>
            <p:nvPr/>
          </p:nvSpPr>
          <p:spPr>
            <a:xfrm>
              <a:off x="7230300" y="-26550"/>
              <a:ext cx="191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BF9000"/>
                  </a:solidFill>
                </a:rPr>
                <a:t>ASTM D3885-07A &amp;</a:t>
              </a:r>
              <a:endParaRPr i="1" sz="1200">
                <a:solidFill>
                  <a:srgbClr val="BF9000"/>
                </a:solidFill>
              </a:endParaRPr>
            </a:p>
            <a:p>
              <a:pPr indent="0" lvl="0" marL="0" rtl="0" algn="ctr">
                <a:spcBef>
                  <a:spcPts val="0"/>
                </a:spcBef>
                <a:spcAft>
                  <a:spcPts val="0"/>
                </a:spcAft>
                <a:buNone/>
              </a:pPr>
              <a:r>
                <a:rPr i="1" lang="en" sz="1200">
                  <a:solidFill>
                    <a:srgbClr val="BF9000"/>
                  </a:solidFill>
                </a:rPr>
                <a:t>ASTM D1388-23</a:t>
              </a:r>
              <a:endParaRPr i="1" sz="1200">
                <a:solidFill>
                  <a:srgbClr val="BF9000"/>
                </a:solidFill>
              </a:endParaRPr>
            </a:p>
          </p:txBody>
        </p:sp>
      </p:grpSp>
      <p:cxnSp>
        <p:nvCxnSpPr>
          <p:cNvPr id="477" name="Google Shape;477;p41"/>
          <p:cNvCxnSpPr/>
          <p:nvPr/>
        </p:nvCxnSpPr>
        <p:spPr>
          <a:xfrm flipH="1" rot="10800000">
            <a:off x="834250" y="1861813"/>
            <a:ext cx="744600" cy="864900"/>
          </a:xfrm>
          <a:prstGeom prst="straightConnector1">
            <a:avLst/>
          </a:prstGeom>
          <a:noFill/>
          <a:ln cap="flat" cmpd="sng" w="28575">
            <a:solidFill>
              <a:schemeClr val="dk1"/>
            </a:solidFill>
            <a:prstDash val="solid"/>
            <a:round/>
            <a:headEnd len="med" w="med" type="triangle"/>
            <a:tailEnd len="med" w="med" type="triangle"/>
          </a:ln>
        </p:spPr>
      </p:cxnSp>
      <p:sp>
        <p:nvSpPr>
          <p:cNvPr id="478" name="Google Shape;478;p41"/>
          <p:cNvSpPr txBox="1"/>
          <p:nvPr/>
        </p:nvSpPr>
        <p:spPr>
          <a:xfrm>
            <a:off x="253980" y="1808735"/>
            <a:ext cx="12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5” Stroke</a:t>
            </a:r>
            <a:endParaRPr sz="1800">
              <a:solidFill>
                <a:schemeClr val="dk1"/>
              </a:solidFill>
            </a:endParaRPr>
          </a:p>
        </p:txBody>
      </p:sp>
      <p:cxnSp>
        <p:nvCxnSpPr>
          <p:cNvPr id="479" name="Google Shape;479;p41"/>
          <p:cNvCxnSpPr/>
          <p:nvPr/>
        </p:nvCxnSpPr>
        <p:spPr>
          <a:xfrm rot="10800000">
            <a:off x="1159275" y="2409125"/>
            <a:ext cx="939900" cy="1121100"/>
          </a:xfrm>
          <a:prstGeom prst="straightConnector1">
            <a:avLst/>
          </a:prstGeom>
          <a:noFill/>
          <a:ln cap="flat" cmpd="sng" w="19050">
            <a:solidFill>
              <a:schemeClr val="dk1"/>
            </a:solidFill>
            <a:prstDash val="solid"/>
            <a:round/>
            <a:headEnd len="med" w="med" type="none"/>
            <a:tailEnd len="med" w="med" type="none"/>
          </a:ln>
        </p:spPr>
      </p:cxnSp>
      <p:cxnSp>
        <p:nvCxnSpPr>
          <p:cNvPr id="480" name="Google Shape;480;p41"/>
          <p:cNvCxnSpPr/>
          <p:nvPr/>
        </p:nvCxnSpPr>
        <p:spPr>
          <a:xfrm rot="10800000">
            <a:off x="1356650" y="2162675"/>
            <a:ext cx="1700100" cy="1207200"/>
          </a:xfrm>
          <a:prstGeom prst="straightConnector1">
            <a:avLst/>
          </a:prstGeom>
          <a:noFill/>
          <a:ln cap="flat" cmpd="sng" w="19050">
            <a:solidFill>
              <a:schemeClr val="dk1"/>
            </a:solidFill>
            <a:prstDash val="solid"/>
            <a:round/>
            <a:headEnd len="med" w="med" type="none"/>
            <a:tailEnd len="med" w="med" type="none"/>
          </a:ln>
        </p:spPr>
      </p:cxnSp>
      <p:grpSp>
        <p:nvGrpSpPr>
          <p:cNvPr id="481" name="Google Shape;481;p41"/>
          <p:cNvGrpSpPr/>
          <p:nvPr/>
        </p:nvGrpSpPr>
        <p:grpSpPr>
          <a:xfrm>
            <a:off x="1031197" y="4159975"/>
            <a:ext cx="3885146" cy="461700"/>
            <a:chOff x="5530388" y="714625"/>
            <a:chExt cx="3359400" cy="461700"/>
          </a:xfrm>
        </p:grpSpPr>
        <p:sp>
          <p:nvSpPr>
            <p:cNvPr id="482" name="Google Shape;482;p41"/>
            <p:cNvSpPr/>
            <p:nvPr/>
          </p:nvSpPr>
          <p:spPr>
            <a:xfrm>
              <a:off x="5599238" y="714625"/>
              <a:ext cx="31380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41"/>
            <p:cNvSpPr txBox="1"/>
            <p:nvPr/>
          </p:nvSpPr>
          <p:spPr>
            <a:xfrm>
              <a:off x="5530388" y="714625"/>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Mean Time To Failure .91 meters</a:t>
              </a:r>
              <a:endParaRPr sz="1800">
                <a:solidFill>
                  <a:schemeClr val="lt1"/>
                </a:solidFill>
              </a:endParaRPr>
            </a:p>
          </p:txBody>
        </p:sp>
      </p:grpSp>
      <p:grpSp>
        <p:nvGrpSpPr>
          <p:cNvPr id="484" name="Google Shape;484;p41"/>
          <p:cNvGrpSpPr/>
          <p:nvPr/>
        </p:nvGrpSpPr>
        <p:grpSpPr>
          <a:xfrm>
            <a:off x="4384074" y="902238"/>
            <a:ext cx="3488400" cy="994500"/>
            <a:chOff x="5067974" y="918188"/>
            <a:chExt cx="3488400" cy="994500"/>
          </a:xfrm>
        </p:grpSpPr>
        <p:cxnSp>
          <p:nvCxnSpPr>
            <p:cNvPr id="485" name="Google Shape;485;p41"/>
            <p:cNvCxnSpPr>
              <a:stCxn id="486" idx="2"/>
            </p:cNvCxnSpPr>
            <p:nvPr/>
          </p:nvCxnSpPr>
          <p:spPr>
            <a:xfrm flipH="1">
              <a:off x="6390663" y="1379888"/>
              <a:ext cx="421500" cy="532800"/>
            </a:xfrm>
            <a:prstGeom prst="straightConnector1">
              <a:avLst/>
            </a:prstGeom>
            <a:noFill/>
            <a:ln cap="flat" cmpd="sng" w="28575">
              <a:solidFill>
                <a:schemeClr val="lt1"/>
              </a:solidFill>
              <a:prstDash val="solid"/>
              <a:round/>
              <a:headEnd len="med" w="med" type="none"/>
              <a:tailEnd len="med" w="med" type="triangle"/>
            </a:ln>
          </p:spPr>
        </p:cxnSp>
        <p:grpSp>
          <p:nvGrpSpPr>
            <p:cNvPr id="487" name="Google Shape;487;p41"/>
            <p:cNvGrpSpPr/>
            <p:nvPr/>
          </p:nvGrpSpPr>
          <p:grpSpPr>
            <a:xfrm>
              <a:off x="5067974" y="918188"/>
              <a:ext cx="3488400" cy="461713"/>
              <a:chOff x="6959324" y="714613"/>
              <a:chExt cx="3488400" cy="461713"/>
            </a:xfrm>
          </p:grpSpPr>
          <p:sp>
            <p:nvSpPr>
              <p:cNvPr id="488" name="Google Shape;488;p41"/>
              <p:cNvSpPr/>
              <p:nvPr/>
            </p:nvSpPr>
            <p:spPr>
              <a:xfrm>
                <a:off x="6959324" y="714625"/>
                <a:ext cx="34884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41"/>
              <p:cNvSpPr txBox="1"/>
              <p:nvPr/>
            </p:nvSpPr>
            <p:spPr>
              <a:xfrm>
                <a:off x="7023813" y="714613"/>
                <a:ext cx="33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2.5cm x </a:t>
                </a:r>
                <a:r>
                  <a:rPr lang="en" sz="1800">
                    <a:solidFill>
                      <a:schemeClr val="lt1"/>
                    </a:solidFill>
                  </a:rPr>
                  <a:t>20cm</a:t>
                </a:r>
                <a:r>
                  <a:rPr lang="en" sz="1800">
                    <a:solidFill>
                      <a:schemeClr val="lt1"/>
                    </a:solidFill>
                  </a:rPr>
                  <a:t> Sewn </a:t>
                </a:r>
                <a:r>
                  <a:rPr lang="en" sz="1800">
                    <a:solidFill>
                      <a:schemeClr val="lt1"/>
                    </a:solidFill>
                  </a:rPr>
                  <a:t>Specimen</a:t>
                </a:r>
                <a:endParaRPr sz="1800">
                  <a:solidFill>
                    <a:schemeClr val="lt1"/>
                  </a:solidFill>
                </a:endParaRPr>
              </a:p>
            </p:txBody>
          </p:sp>
        </p:grpSp>
      </p:grpSp>
      <p:grpSp>
        <p:nvGrpSpPr>
          <p:cNvPr id="489" name="Google Shape;489;p41"/>
          <p:cNvGrpSpPr/>
          <p:nvPr/>
        </p:nvGrpSpPr>
        <p:grpSpPr>
          <a:xfrm>
            <a:off x="5690224" y="2501275"/>
            <a:ext cx="3341250" cy="855600"/>
            <a:chOff x="5394149" y="524300"/>
            <a:chExt cx="3341250" cy="855600"/>
          </a:xfrm>
        </p:grpSpPr>
        <p:cxnSp>
          <p:nvCxnSpPr>
            <p:cNvPr id="490" name="Google Shape;490;p41"/>
            <p:cNvCxnSpPr>
              <a:stCxn id="491" idx="0"/>
            </p:cNvCxnSpPr>
            <p:nvPr/>
          </p:nvCxnSpPr>
          <p:spPr>
            <a:xfrm rot="10800000">
              <a:off x="5394149" y="524300"/>
              <a:ext cx="1821300" cy="393900"/>
            </a:xfrm>
            <a:prstGeom prst="straightConnector1">
              <a:avLst/>
            </a:prstGeom>
            <a:noFill/>
            <a:ln cap="flat" cmpd="sng" w="28575">
              <a:solidFill>
                <a:schemeClr val="lt1"/>
              </a:solidFill>
              <a:prstDash val="solid"/>
              <a:round/>
              <a:headEnd len="med" w="med" type="none"/>
              <a:tailEnd len="med" w="med" type="triangle"/>
            </a:ln>
          </p:spPr>
        </p:cxnSp>
        <p:grpSp>
          <p:nvGrpSpPr>
            <p:cNvPr id="492" name="Google Shape;492;p41"/>
            <p:cNvGrpSpPr/>
            <p:nvPr/>
          </p:nvGrpSpPr>
          <p:grpSpPr>
            <a:xfrm>
              <a:off x="5695499" y="918200"/>
              <a:ext cx="3039900" cy="461700"/>
              <a:chOff x="7586849" y="714625"/>
              <a:chExt cx="3039900" cy="461700"/>
            </a:xfrm>
          </p:grpSpPr>
          <p:sp>
            <p:nvSpPr>
              <p:cNvPr id="493" name="Google Shape;493;p41"/>
              <p:cNvSpPr/>
              <p:nvPr/>
            </p:nvSpPr>
            <p:spPr>
              <a:xfrm>
                <a:off x="7765800" y="714625"/>
                <a:ext cx="26820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41"/>
              <p:cNvSpPr txBox="1"/>
              <p:nvPr/>
            </p:nvSpPr>
            <p:spPr>
              <a:xfrm>
                <a:off x="7586849" y="714625"/>
                <a:ext cx="3039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41.5 ° Bend Indicator</a:t>
                </a:r>
                <a:endParaRPr sz="1800">
                  <a:solidFill>
                    <a:schemeClr val="lt1"/>
                  </a:solidFill>
                </a:endParaRPr>
              </a:p>
            </p:txBody>
          </p:sp>
        </p:grpSp>
      </p:grpSp>
      <p:sp>
        <p:nvSpPr>
          <p:cNvPr id="494" name="Google Shape;494;p41"/>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grpSp>
        <p:nvGrpSpPr>
          <p:cNvPr id="495" name="Google Shape;495;p41"/>
          <p:cNvGrpSpPr/>
          <p:nvPr/>
        </p:nvGrpSpPr>
        <p:grpSpPr>
          <a:xfrm>
            <a:off x="5189374" y="2319175"/>
            <a:ext cx="1520100" cy="1840800"/>
            <a:chOff x="6455399" y="-460900"/>
            <a:chExt cx="1520100" cy="1840800"/>
          </a:xfrm>
        </p:grpSpPr>
        <p:cxnSp>
          <p:nvCxnSpPr>
            <p:cNvPr id="496" name="Google Shape;496;p41"/>
            <p:cNvCxnSpPr>
              <a:stCxn id="497" idx="0"/>
            </p:cNvCxnSpPr>
            <p:nvPr/>
          </p:nvCxnSpPr>
          <p:spPr>
            <a:xfrm rot="10800000">
              <a:off x="6624749" y="-460900"/>
              <a:ext cx="590700" cy="1379100"/>
            </a:xfrm>
            <a:prstGeom prst="straightConnector1">
              <a:avLst/>
            </a:prstGeom>
            <a:noFill/>
            <a:ln cap="flat" cmpd="sng" w="28575">
              <a:solidFill>
                <a:schemeClr val="lt1"/>
              </a:solidFill>
              <a:prstDash val="solid"/>
              <a:round/>
              <a:headEnd len="med" w="med" type="none"/>
              <a:tailEnd len="med" w="med" type="triangle"/>
            </a:ln>
          </p:spPr>
        </p:cxnSp>
        <p:grpSp>
          <p:nvGrpSpPr>
            <p:cNvPr id="498" name="Google Shape;498;p41"/>
            <p:cNvGrpSpPr/>
            <p:nvPr/>
          </p:nvGrpSpPr>
          <p:grpSpPr>
            <a:xfrm>
              <a:off x="6455399" y="918200"/>
              <a:ext cx="1520100" cy="461700"/>
              <a:chOff x="8346749" y="714625"/>
              <a:chExt cx="1520100" cy="461700"/>
            </a:xfrm>
          </p:grpSpPr>
          <p:sp>
            <p:nvSpPr>
              <p:cNvPr id="499" name="Google Shape;499;p41"/>
              <p:cNvSpPr/>
              <p:nvPr/>
            </p:nvSpPr>
            <p:spPr>
              <a:xfrm>
                <a:off x="8397000" y="714625"/>
                <a:ext cx="14196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41"/>
              <p:cNvSpPr txBox="1"/>
              <p:nvPr/>
            </p:nvSpPr>
            <p:spPr>
              <a:xfrm>
                <a:off x="8346749" y="714625"/>
                <a:ext cx="152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22</a:t>
                </a:r>
                <a:r>
                  <a:rPr lang="en" sz="1800">
                    <a:solidFill>
                      <a:schemeClr val="lt1"/>
                    </a:solidFill>
                  </a:rPr>
                  <a:t> ° Bend</a:t>
                </a:r>
                <a:endParaRPr sz="1800">
                  <a:solidFill>
                    <a:schemeClr val="lt1"/>
                  </a:solidFill>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42"/>
          <p:cNvPicPr preferRelativeResize="0"/>
          <p:nvPr/>
        </p:nvPicPr>
        <p:blipFill rotWithShape="1">
          <a:blip r:embed="rId4">
            <a:alphaModFix/>
          </a:blip>
          <a:srcRect b="4745" l="28446" r="45993" t="12875"/>
          <a:stretch/>
        </p:blipFill>
        <p:spPr>
          <a:xfrm>
            <a:off x="7422550" y="1407325"/>
            <a:ext cx="1384602" cy="2974222"/>
          </a:xfrm>
          <a:prstGeom prst="rect">
            <a:avLst/>
          </a:prstGeom>
          <a:noFill/>
          <a:ln>
            <a:noFill/>
          </a:ln>
        </p:spPr>
      </p:pic>
      <p:sp>
        <p:nvSpPr>
          <p:cNvPr id="505" name="Google Shape;505;p42"/>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ANCHORS - PULL TEST</a:t>
            </a:r>
            <a:endParaRPr/>
          </a:p>
        </p:txBody>
      </p:sp>
      <p:sp>
        <p:nvSpPr>
          <p:cNvPr id="506" name="Google Shape;506;p42"/>
          <p:cNvSpPr txBox="1"/>
          <p:nvPr/>
        </p:nvSpPr>
        <p:spPr>
          <a:xfrm>
            <a:off x="678463" y="945625"/>
            <a:ext cx="1446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lt1"/>
                </a:solidFill>
              </a:rPr>
              <a:t>Deployment</a:t>
            </a:r>
            <a:endParaRPr sz="1800">
              <a:solidFill>
                <a:schemeClr val="lt1"/>
              </a:solidFill>
            </a:endParaRPr>
          </a:p>
        </p:txBody>
      </p:sp>
      <p:sp>
        <p:nvSpPr>
          <p:cNvPr id="507" name="Google Shape;507;p42"/>
          <p:cNvSpPr txBox="1"/>
          <p:nvPr/>
        </p:nvSpPr>
        <p:spPr>
          <a:xfrm>
            <a:off x="7560750" y="945625"/>
            <a:ext cx="1108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lt1"/>
                </a:solidFill>
              </a:rPr>
              <a:t>Vertical</a:t>
            </a:r>
            <a:endParaRPr sz="1800">
              <a:solidFill>
                <a:schemeClr val="lt1"/>
              </a:solidFill>
            </a:endParaRPr>
          </a:p>
        </p:txBody>
      </p:sp>
      <p:graphicFrame>
        <p:nvGraphicFramePr>
          <p:cNvPr id="508" name="Google Shape;508;p42"/>
          <p:cNvGraphicFramePr/>
          <p:nvPr/>
        </p:nvGraphicFramePr>
        <p:xfrm>
          <a:off x="2611088" y="3349650"/>
          <a:ext cx="3000000" cy="3000000"/>
        </p:xfrm>
        <a:graphic>
          <a:graphicData uri="http://schemas.openxmlformats.org/drawingml/2006/table">
            <a:tbl>
              <a:tblPr>
                <a:noFill/>
                <a:tableStyleId>{73749FDC-3D51-4618-8D4A-B68A1BB68AA0}</a:tableStyleId>
              </a:tblPr>
              <a:tblGrid>
                <a:gridCol w="1397325"/>
                <a:gridCol w="1111500"/>
                <a:gridCol w="1704000"/>
              </a:tblGrid>
              <a:tr h="381000">
                <a:tc>
                  <a:txBody>
                    <a:bodyPr/>
                    <a:lstStyle/>
                    <a:p>
                      <a:pPr indent="0" lvl="0" marL="0" rtl="0" algn="ctr">
                        <a:lnSpc>
                          <a:spcPct val="115000"/>
                        </a:lnSpc>
                        <a:spcBef>
                          <a:spcPts val="0"/>
                        </a:spcBef>
                        <a:spcAft>
                          <a:spcPts val="1200"/>
                        </a:spcAft>
                        <a:buNone/>
                      </a:pPr>
                      <a:r>
                        <a:rPr lang="en" sz="1200">
                          <a:solidFill>
                            <a:schemeClr val="lt1"/>
                          </a:solidFill>
                        </a:rPr>
                        <a:t>Anchor Style</a:t>
                      </a:r>
                      <a:endParaRPr sz="12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200">
                          <a:solidFill>
                            <a:schemeClr val="lt1"/>
                          </a:solidFill>
                        </a:rPr>
                        <a:t>Lateral (N)</a:t>
                      </a:r>
                      <a:endParaRPr sz="12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200">
                          <a:solidFill>
                            <a:schemeClr val="lt1"/>
                          </a:solidFill>
                        </a:rPr>
                        <a:t>Vertical (</a:t>
                      </a:r>
                      <a:r>
                        <a:rPr lang="en" sz="1200">
                          <a:solidFill>
                            <a:schemeClr val="lt1"/>
                          </a:solidFill>
                        </a:rPr>
                        <a:t>N</a:t>
                      </a:r>
                      <a:r>
                        <a:rPr lang="en" sz="1200">
                          <a:solidFill>
                            <a:schemeClr val="lt1"/>
                          </a:solidFill>
                        </a:rPr>
                        <a:t>)</a:t>
                      </a:r>
                      <a:endParaRPr sz="12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81000">
                <a:tc>
                  <a:txBody>
                    <a:bodyPr/>
                    <a:lstStyle/>
                    <a:p>
                      <a:pPr indent="0" lvl="0" marL="0" rtl="0" algn="ctr">
                        <a:lnSpc>
                          <a:spcPct val="115000"/>
                        </a:lnSpc>
                        <a:spcBef>
                          <a:spcPts val="0"/>
                        </a:spcBef>
                        <a:spcAft>
                          <a:spcPts val="1200"/>
                        </a:spcAft>
                        <a:buNone/>
                      </a:pPr>
                      <a:r>
                        <a:rPr lang="en" sz="1200">
                          <a:solidFill>
                            <a:schemeClr val="lt1"/>
                          </a:solidFill>
                        </a:rPr>
                        <a:t>Helical</a:t>
                      </a:r>
                      <a:endParaRPr sz="12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200">
                          <a:solidFill>
                            <a:schemeClr val="lt1"/>
                          </a:solidFill>
                        </a:rPr>
                        <a:t>51.50</a:t>
                      </a:r>
                      <a:endParaRPr sz="12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200">
                          <a:solidFill>
                            <a:schemeClr val="lt1"/>
                          </a:solidFill>
                        </a:rPr>
                        <a:t>969.23</a:t>
                      </a:r>
                      <a:endParaRPr sz="12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81000">
                <a:tc>
                  <a:txBody>
                    <a:bodyPr/>
                    <a:lstStyle/>
                    <a:p>
                      <a:pPr indent="0" lvl="0" marL="0" rtl="0" algn="ctr">
                        <a:lnSpc>
                          <a:spcPct val="115000"/>
                        </a:lnSpc>
                        <a:spcBef>
                          <a:spcPts val="0"/>
                        </a:spcBef>
                        <a:spcAft>
                          <a:spcPts val="1200"/>
                        </a:spcAft>
                        <a:buNone/>
                      </a:pPr>
                      <a:r>
                        <a:rPr lang="en" sz="1200">
                          <a:solidFill>
                            <a:schemeClr val="lt1"/>
                          </a:solidFill>
                        </a:rPr>
                        <a:t>Woodscrew</a:t>
                      </a:r>
                      <a:endParaRPr sz="12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200">
                          <a:solidFill>
                            <a:schemeClr val="lt1"/>
                          </a:solidFill>
                        </a:rPr>
                        <a:t>673.46</a:t>
                      </a:r>
                      <a:endParaRPr sz="12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200">
                          <a:solidFill>
                            <a:schemeClr val="lt1"/>
                          </a:solidFill>
                        </a:rPr>
                        <a:t>558.52</a:t>
                      </a:r>
                      <a:endParaRPr sz="1200">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509" name="Google Shape;509;p42"/>
          <p:cNvSpPr txBox="1"/>
          <p:nvPr/>
        </p:nvSpPr>
        <p:spPr>
          <a:xfrm>
            <a:off x="4117813" y="945625"/>
            <a:ext cx="1199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lt1"/>
                </a:solidFill>
              </a:rPr>
              <a:t>Lateral</a:t>
            </a:r>
            <a:endParaRPr>
              <a:solidFill>
                <a:schemeClr val="lt1"/>
              </a:solidFill>
            </a:endParaRPr>
          </a:p>
        </p:txBody>
      </p:sp>
      <p:grpSp>
        <p:nvGrpSpPr>
          <p:cNvPr id="510" name="Google Shape;510;p42"/>
          <p:cNvGrpSpPr/>
          <p:nvPr/>
        </p:nvGrpSpPr>
        <p:grpSpPr>
          <a:xfrm>
            <a:off x="7085700" y="-494425"/>
            <a:ext cx="2058300" cy="989150"/>
            <a:chOff x="7085700" y="-461600"/>
            <a:chExt cx="2058300" cy="989150"/>
          </a:xfrm>
        </p:grpSpPr>
        <p:sp>
          <p:nvSpPr>
            <p:cNvPr id="511" name="Google Shape;511;p42"/>
            <p:cNvSpPr/>
            <p:nvPr/>
          </p:nvSpPr>
          <p:spPr>
            <a:xfrm rot="10800000">
              <a:off x="7085700" y="-461600"/>
              <a:ext cx="2058300" cy="925800"/>
            </a:xfrm>
            <a:prstGeom prst="homePlate">
              <a:avLst>
                <a:gd fmla="val 2673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42"/>
            <p:cNvSpPr txBox="1"/>
            <p:nvPr/>
          </p:nvSpPr>
          <p:spPr>
            <a:xfrm>
              <a:off x="7230300" y="-26550"/>
              <a:ext cx="191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BF9000"/>
                  </a:solidFill>
                </a:rPr>
                <a:t>ASTM D3689 &amp;</a:t>
              </a:r>
              <a:endParaRPr i="1" sz="1200">
                <a:solidFill>
                  <a:srgbClr val="BF9000"/>
                </a:solidFill>
              </a:endParaRPr>
            </a:p>
            <a:p>
              <a:pPr indent="0" lvl="0" marL="0" rtl="0" algn="ctr">
                <a:spcBef>
                  <a:spcPts val="0"/>
                </a:spcBef>
                <a:spcAft>
                  <a:spcPts val="0"/>
                </a:spcAft>
                <a:buNone/>
              </a:pPr>
              <a:r>
                <a:rPr i="1" lang="en" sz="1200">
                  <a:solidFill>
                    <a:srgbClr val="BF9000"/>
                  </a:solidFill>
                </a:rPr>
                <a:t>ASTM D3966</a:t>
              </a:r>
              <a:endParaRPr i="1" sz="1200">
                <a:solidFill>
                  <a:srgbClr val="BF9000"/>
                </a:solidFill>
              </a:endParaRPr>
            </a:p>
          </p:txBody>
        </p:sp>
      </p:grpSp>
      <p:sp>
        <p:nvSpPr>
          <p:cNvPr id="513" name="Google Shape;513;p42"/>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pic>
        <p:nvPicPr>
          <p:cNvPr id="514" name="Google Shape;514;p42"/>
          <p:cNvPicPr preferRelativeResize="0"/>
          <p:nvPr/>
        </p:nvPicPr>
        <p:blipFill rotWithShape="1">
          <a:blip r:embed="rId5">
            <a:alphaModFix/>
          </a:blip>
          <a:srcRect b="18683" l="30995" r="14260" t="8249"/>
          <a:stretch/>
        </p:blipFill>
        <p:spPr>
          <a:xfrm>
            <a:off x="605539" y="1407325"/>
            <a:ext cx="1592461" cy="2830249"/>
          </a:xfrm>
          <a:prstGeom prst="rect">
            <a:avLst/>
          </a:prstGeom>
          <a:noFill/>
          <a:ln>
            <a:noFill/>
          </a:ln>
        </p:spPr>
      </p:pic>
      <p:pic>
        <p:nvPicPr>
          <p:cNvPr id="515" name="Google Shape;515;p42"/>
          <p:cNvPicPr preferRelativeResize="0"/>
          <p:nvPr/>
        </p:nvPicPr>
        <p:blipFill rotWithShape="1">
          <a:blip r:embed="rId6">
            <a:alphaModFix/>
          </a:blip>
          <a:srcRect b="15823" l="34075" r="1801" t="47614"/>
          <a:stretch/>
        </p:blipFill>
        <p:spPr>
          <a:xfrm>
            <a:off x="2654890" y="1407325"/>
            <a:ext cx="4125251" cy="1567808"/>
          </a:xfrm>
          <a:prstGeom prst="rect">
            <a:avLst/>
          </a:prstGeom>
          <a:noFill/>
          <a:ln>
            <a:noFill/>
          </a:ln>
        </p:spPr>
      </p:pic>
      <p:sp>
        <p:nvSpPr>
          <p:cNvPr id="516" name="Google Shape;516;p42"/>
          <p:cNvSpPr/>
          <p:nvPr/>
        </p:nvSpPr>
        <p:spPr>
          <a:xfrm>
            <a:off x="1830700" y="1954750"/>
            <a:ext cx="939600" cy="2781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Shaft</a:t>
            </a:r>
            <a:endParaRPr sz="1200"/>
          </a:p>
        </p:txBody>
      </p:sp>
      <p:cxnSp>
        <p:nvCxnSpPr>
          <p:cNvPr id="517" name="Google Shape;517;p42"/>
          <p:cNvCxnSpPr>
            <a:stCxn id="516" idx="2"/>
          </p:cNvCxnSpPr>
          <p:nvPr/>
        </p:nvCxnSpPr>
        <p:spPr>
          <a:xfrm rot="10800000">
            <a:off x="1138000" y="1881400"/>
            <a:ext cx="692700" cy="212400"/>
          </a:xfrm>
          <a:prstGeom prst="straightConnector1">
            <a:avLst/>
          </a:prstGeom>
          <a:noFill/>
          <a:ln cap="flat" cmpd="sng" w="28575">
            <a:solidFill>
              <a:schemeClr val="dk2"/>
            </a:solidFill>
            <a:prstDash val="solid"/>
            <a:round/>
            <a:headEnd len="med" w="med" type="none"/>
            <a:tailEnd len="med" w="med" type="oval"/>
          </a:ln>
        </p:spPr>
      </p:cxnSp>
      <p:sp>
        <p:nvSpPr>
          <p:cNvPr id="518" name="Google Shape;518;p42"/>
          <p:cNvSpPr/>
          <p:nvPr/>
        </p:nvSpPr>
        <p:spPr>
          <a:xfrm>
            <a:off x="1671500" y="3031375"/>
            <a:ext cx="939600" cy="2781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Sheath</a:t>
            </a:r>
            <a:endParaRPr sz="1200"/>
          </a:p>
        </p:txBody>
      </p:sp>
      <p:cxnSp>
        <p:nvCxnSpPr>
          <p:cNvPr id="519" name="Google Shape;519;p42"/>
          <p:cNvCxnSpPr>
            <a:stCxn id="518" idx="2"/>
          </p:cNvCxnSpPr>
          <p:nvPr/>
        </p:nvCxnSpPr>
        <p:spPr>
          <a:xfrm flipH="1">
            <a:off x="1376600" y="3170425"/>
            <a:ext cx="294900" cy="11400"/>
          </a:xfrm>
          <a:prstGeom prst="straightConnector1">
            <a:avLst/>
          </a:prstGeom>
          <a:noFill/>
          <a:ln cap="flat" cmpd="sng" w="28575">
            <a:solidFill>
              <a:schemeClr val="dk2"/>
            </a:solidFill>
            <a:prstDash val="solid"/>
            <a:round/>
            <a:headEnd len="med" w="med" type="none"/>
            <a:tailEnd len="med" w="med" type="oval"/>
          </a:ln>
        </p:spPr>
      </p:cxnSp>
      <p:sp>
        <p:nvSpPr>
          <p:cNvPr id="520" name="Google Shape;520;p42"/>
          <p:cNvSpPr/>
          <p:nvPr/>
        </p:nvSpPr>
        <p:spPr>
          <a:xfrm>
            <a:off x="3863225" y="2755400"/>
            <a:ext cx="1592400" cy="2781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Hanging Mass Sale</a:t>
            </a:r>
            <a:endParaRPr sz="1200"/>
          </a:p>
        </p:txBody>
      </p:sp>
      <p:cxnSp>
        <p:nvCxnSpPr>
          <p:cNvPr id="521" name="Google Shape;521;p42"/>
          <p:cNvCxnSpPr>
            <a:stCxn id="520" idx="3"/>
          </p:cNvCxnSpPr>
          <p:nvPr/>
        </p:nvCxnSpPr>
        <p:spPr>
          <a:xfrm flipH="1" rot="10800000">
            <a:off x="4659425" y="2485400"/>
            <a:ext cx="625800" cy="270000"/>
          </a:xfrm>
          <a:prstGeom prst="straightConnector1">
            <a:avLst/>
          </a:prstGeom>
          <a:noFill/>
          <a:ln cap="flat" cmpd="sng" w="28575">
            <a:solidFill>
              <a:schemeClr val="dk2"/>
            </a:solidFill>
            <a:prstDash val="solid"/>
            <a:round/>
            <a:headEnd len="med" w="med" type="none"/>
            <a:tailEnd len="med" w="med" type="oval"/>
          </a:ln>
        </p:spPr>
      </p:cxnSp>
      <p:sp>
        <p:nvSpPr>
          <p:cNvPr id="522" name="Google Shape;522;p42"/>
          <p:cNvSpPr/>
          <p:nvPr/>
        </p:nvSpPr>
        <p:spPr>
          <a:xfrm>
            <a:off x="5525025" y="2755400"/>
            <a:ext cx="1489500" cy="2781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Tensile Load Cell</a:t>
            </a:r>
            <a:endParaRPr sz="1200"/>
          </a:p>
        </p:txBody>
      </p:sp>
      <p:cxnSp>
        <p:nvCxnSpPr>
          <p:cNvPr id="523" name="Google Shape;523;p42"/>
          <p:cNvCxnSpPr>
            <a:stCxn id="522" idx="3"/>
          </p:cNvCxnSpPr>
          <p:nvPr/>
        </p:nvCxnSpPr>
        <p:spPr>
          <a:xfrm rot="10800000">
            <a:off x="6000675" y="2448200"/>
            <a:ext cx="269100" cy="307200"/>
          </a:xfrm>
          <a:prstGeom prst="straightConnector1">
            <a:avLst/>
          </a:prstGeom>
          <a:noFill/>
          <a:ln cap="flat" cmpd="sng" w="28575">
            <a:solidFill>
              <a:schemeClr val="dk2"/>
            </a:solidFill>
            <a:prstDash val="solid"/>
            <a:round/>
            <a:headEnd len="med" w="med" type="none"/>
            <a:tailEnd len="med" w="med" type="oval"/>
          </a:ln>
        </p:spPr>
      </p:cxnSp>
      <p:sp>
        <p:nvSpPr>
          <p:cNvPr id="524" name="Google Shape;524;p42"/>
          <p:cNvSpPr/>
          <p:nvPr/>
        </p:nvSpPr>
        <p:spPr>
          <a:xfrm>
            <a:off x="2704350" y="1448525"/>
            <a:ext cx="1035900" cy="2781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Test Auger</a:t>
            </a:r>
            <a:endParaRPr sz="1200"/>
          </a:p>
        </p:txBody>
      </p:sp>
      <p:cxnSp>
        <p:nvCxnSpPr>
          <p:cNvPr id="525" name="Google Shape;525;p42"/>
          <p:cNvCxnSpPr>
            <a:stCxn id="524" idx="1"/>
          </p:cNvCxnSpPr>
          <p:nvPr/>
        </p:nvCxnSpPr>
        <p:spPr>
          <a:xfrm>
            <a:off x="3222300" y="1726625"/>
            <a:ext cx="355200" cy="399900"/>
          </a:xfrm>
          <a:prstGeom prst="straightConnector1">
            <a:avLst/>
          </a:prstGeom>
          <a:noFill/>
          <a:ln cap="flat" cmpd="sng" w="28575">
            <a:solidFill>
              <a:schemeClr val="dk2"/>
            </a:solidFill>
            <a:prstDash val="solid"/>
            <a:round/>
            <a:headEnd len="med" w="med" type="none"/>
            <a:tailEnd len="med" w="med" type="oval"/>
          </a:ln>
        </p:spPr>
      </p:cxnSp>
      <p:sp>
        <p:nvSpPr>
          <p:cNvPr id="526" name="Google Shape;526;p42"/>
          <p:cNvSpPr/>
          <p:nvPr/>
        </p:nvSpPr>
        <p:spPr>
          <a:xfrm>
            <a:off x="7014525" y="1783150"/>
            <a:ext cx="1255200" cy="3072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Pulley System</a:t>
            </a:r>
            <a:endParaRPr sz="1200"/>
          </a:p>
        </p:txBody>
      </p:sp>
      <p:cxnSp>
        <p:nvCxnSpPr>
          <p:cNvPr id="527" name="Google Shape;527;p42"/>
          <p:cNvCxnSpPr>
            <a:stCxn id="526" idx="3"/>
          </p:cNvCxnSpPr>
          <p:nvPr/>
        </p:nvCxnSpPr>
        <p:spPr>
          <a:xfrm flipH="1" rot="10800000">
            <a:off x="7642125" y="1475350"/>
            <a:ext cx="188400" cy="307800"/>
          </a:xfrm>
          <a:prstGeom prst="straightConnector1">
            <a:avLst/>
          </a:prstGeom>
          <a:noFill/>
          <a:ln cap="flat" cmpd="sng" w="28575">
            <a:solidFill>
              <a:schemeClr val="dk2"/>
            </a:solidFill>
            <a:prstDash val="solid"/>
            <a:round/>
            <a:headEnd len="med" w="med" type="none"/>
            <a:tailEnd len="med" w="med" type="oval"/>
          </a:ln>
        </p:spPr>
      </p:cxnSp>
      <p:sp>
        <p:nvSpPr>
          <p:cNvPr id="528" name="Google Shape;528;p42"/>
          <p:cNvSpPr/>
          <p:nvPr/>
        </p:nvSpPr>
        <p:spPr>
          <a:xfrm>
            <a:off x="8163525" y="3833575"/>
            <a:ext cx="8697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Ratchet Strap</a:t>
            </a:r>
            <a:endParaRPr sz="1200"/>
          </a:p>
        </p:txBody>
      </p:sp>
      <p:cxnSp>
        <p:nvCxnSpPr>
          <p:cNvPr id="529" name="Google Shape;529;p42"/>
          <p:cNvCxnSpPr>
            <a:stCxn id="528" idx="3"/>
          </p:cNvCxnSpPr>
          <p:nvPr/>
        </p:nvCxnSpPr>
        <p:spPr>
          <a:xfrm flipH="1" rot="10800000">
            <a:off x="8598375" y="3481375"/>
            <a:ext cx="77100" cy="352200"/>
          </a:xfrm>
          <a:prstGeom prst="straightConnector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3"/>
          <p:cNvSpPr/>
          <p:nvPr/>
        </p:nvSpPr>
        <p:spPr>
          <a:xfrm>
            <a:off x="5943913" y="3640800"/>
            <a:ext cx="2366700" cy="883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43"/>
          <p:cNvSpPr/>
          <p:nvPr/>
        </p:nvSpPr>
        <p:spPr>
          <a:xfrm>
            <a:off x="3456750" y="3623650"/>
            <a:ext cx="2083500" cy="90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43"/>
          <p:cNvSpPr/>
          <p:nvPr/>
        </p:nvSpPr>
        <p:spPr>
          <a:xfrm>
            <a:off x="1038975" y="3635925"/>
            <a:ext cx="1754100" cy="692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43"/>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ELECTRONICS VALIDATION</a:t>
            </a:r>
            <a:endParaRPr/>
          </a:p>
          <a:p>
            <a:pPr indent="0" lvl="0" marL="0" rtl="0" algn="l">
              <a:spcBef>
                <a:spcPts val="0"/>
              </a:spcBef>
              <a:spcAft>
                <a:spcPts val="0"/>
              </a:spcAft>
              <a:buNone/>
            </a:pPr>
            <a:r>
              <a:t/>
            </a:r>
            <a:endParaRPr/>
          </a:p>
        </p:txBody>
      </p:sp>
      <p:pic>
        <p:nvPicPr>
          <p:cNvPr id="538" name="Google Shape;538;p43" title="20240930_204540.mp4">
            <a:hlinkClick r:id="rId3"/>
          </p:cNvPr>
          <p:cNvPicPr preferRelativeResize="0"/>
          <p:nvPr/>
        </p:nvPicPr>
        <p:blipFill>
          <a:blip r:embed="rId4">
            <a:alphaModFix/>
          </a:blip>
          <a:stretch>
            <a:fillRect/>
          </a:stretch>
        </p:blipFill>
        <p:spPr>
          <a:xfrm>
            <a:off x="4009137" y="1571100"/>
            <a:ext cx="1125738" cy="2001302"/>
          </a:xfrm>
          <a:prstGeom prst="rect">
            <a:avLst/>
          </a:prstGeom>
          <a:noFill/>
          <a:ln>
            <a:noFill/>
          </a:ln>
        </p:spPr>
      </p:pic>
      <p:pic>
        <p:nvPicPr>
          <p:cNvPr id="539" name="Google Shape;539;p43" title="Pressure Controller Testing (Trimmed)(Labelled).mp4">
            <a:hlinkClick r:id="rId5"/>
          </p:cNvPr>
          <p:cNvPicPr preferRelativeResize="0"/>
          <p:nvPr/>
        </p:nvPicPr>
        <p:blipFill>
          <a:blip r:embed="rId6">
            <a:alphaModFix/>
          </a:blip>
          <a:stretch>
            <a:fillRect/>
          </a:stretch>
        </p:blipFill>
        <p:spPr>
          <a:xfrm>
            <a:off x="5306375" y="1571100"/>
            <a:ext cx="3557875" cy="2001299"/>
          </a:xfrm>
          <a:prstGeom prst="rect">
            <a:avLst/>
          </a:prstGeom>
          <a:noFill/>
          <a:ln>
            <a:noFill/>
          </a:ln>
        </p:spPr>
      </p:pic>
      <p:pic>
        <p:nvPicPr>
          <p:cNvPr id="540" name="Google Shape;540;p43" title="Testing Anchors.mp4">
            <a:hlinkClick r:id="rId7"/>
          </p:cNvPr>
          <p:cNvPicPr preferRelativeResize="0"/>
          <p:nvPr/>
        </p:nvPicPr>
        <p:blipFill>
          <a:blip r:embed="rId8">
            <a:alphaModFix/>
          </a:blip>
          <a:stretch>
            <a:fillRect/>
          </a:stretch>
        </p:blipFill>
        <p:spPr>
          <a:xfrm>
            <a:off x="312575" y="1571100"/>
            <a:ext cx="3557875" cy="2001299"/>
          </a:xfrm>
          <a:prstGeom prst="rect">
            <a:avLst/>
          </a:prstGeom>
          <a:noFill/>
          <a:ln>
            <a:noFill/>
          </a:ln>
          <a:effectLst>
            <a:outerShdw blurRad="57150" rotWithShape="0" algn="bl" dir="5400000" dist="19050">
              <a:srgbClr val="000000">
                <a:alpha val="50000"/>
              </a:srgbClr>
            </a:outerShdw>
          </a:effectLst>
        </p:spPr>
      </p:pic>
      <p:pic>
        <p:nvPicPr>
          <p:cNvPr id="541" name="Google Shape;541;p43"/>
          <p:cNvPicPr preferRelativeResize="0"/>
          <p:nvPr/>
        </p:nvPicPr>
        <p:blipFill>
          <a:blip r:embed="rId9">
            <a:alphaModFix/>
          </a:blip>
          <a:stretch>
            <a:fillRect/>
          </a:stretch>
        </p:blipFill>
        <p:spPr>
          <a:xfrm>
            <a:off x="1275951" y="827550"/>
            <a:ext cx="6445099" cy="692300"/>
          </a:xfrm>
          <a:prstGeom prst="rect">
            <a:avLst/>
          </a:prstGeom>
          <a:noFill/>
          <a:ln>
            <a:noFill/>
          </a:ln>
        </p:spPr>
      </p:pic>
      <p:sp>
        <p:nvSpPr>
          <p:cNvPr id="542" name="Google Shape;542;p43"/>
          <p:cNvSpPr txBox="1"/>
          <p:nvPr/>
        </p:nvSpPr>
        <p:spPr>
          <a:xfrm>
            <a:off x="3294025" y="3559200"/>
            <a:ext cx="2696400" cy="1046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2"/>
              </a:buClr>
              <a:buSzPts val="1000"/>
              <a:buChar char="●"/>
            </a:pPr>
            <a:r>
              <a:rPr lang="en" sz="1000">
                <a:solidFill>
                  <a:schemeClr val="dk2"/>
                </a:solidFill>
              </a:rPr>
              <a:t>Controlled through single</a:t>
            </a:r>
            <a:br>
              <a:rPr lang="en" sz="1000">
                <a:solidFill>
                  <a:schemeClr val="dk2"/>
                </a:solidFill>
              </a:rPr>
            </a:br>
            <a:r>
              <a:rPr lang="en" sz="1000">
                <a:solidFill>
                  <a:schemeClr val="dk2"/>
                </a:solidFill>
              </a:rPr>
              <a:t>channel simultaneously.</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0 (Locked) to 60 (Unlocked)</a:t>
            </a:r>
            <a:br>
              <a:rPr lang="en" sz="1000">
                <a:solidFill>
                  <a:schemeClr val="dk2"/>
                </a:solidFill>
              </a:rPr>
            </a:br>
            <a:r>
              <a:rPr lang="en" sz="1000">
                <a:solidFill>
                  <a:schemeClr val="dk2"/>
                </a:solidFill>
              </a:rPr>
              <a:t>degrees movement.</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Torque: 2.1 N-m</a:t>
            </a:r>
            <a:endParaRPr sz="1000">
              <a:solidFill>
                <a:schemeClr val="dk2"/>
              </a:solidFill>
            </a:endParaRPr>
          </a:p>
        </p:txBody>
      </p:sp>
      <p:sp>
        <p:nvSpPr>
          <p:cNvPr id="543" name="Google Shape;543;p43"/>
          <p:cNvSpPr txBox="1"/>
          <p:nvPr/>
        </p:nvSpPr>
        <p:spPr>
          <a:xfrm>
            <a:off x="5737100" y="3572400"/>
            <a:ext cx="2696400" cy="1046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2"/>
              </a:buClr>
              <a:buSzPts val="1000"/>
              <a:buChar char="●"/>
            </a:pPr>
            <a:r>
              <a:rPr lang="en" sz="1000">
                <a:solidFill>
                  <a:schemeClr val="dk2"/>
                </a:solidFill>
              </a:rPr>
              <a:t>Bang-bang Controller</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Controller frequency: 10 Hz </a:t>
            </a:r>
            <a:br>
              <a:rPr lang="en" sz="1000">
                <a:solidFill>
                  <a:schemeClr val="dk2"/>
                </a:solidFill>
              </a:rPr>
            </a:br>
            <a:r>
              <a:rPr lang="en" sz="1000">
                <a:solidFill>
                  <a:schemeClr val="dk2"/>
                </a:solidFill>
              </a:rPr>
              <a:t>(low frequency to avoid hysteresis)</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Average deviation from setpoint</a:t>
            </a:r>
            <a:br>
              <a:rPr lang="en" sz="1000">
                <a:solidFill>
                  <a:schemeClr val="dk2"/>
                </a:solidFill>
              </a:rPr>
            </a:br>
            <a:r>
              <a:rPr lang="en" sz="1000">
                <a:solidFill>
                  <a:schemeClr val="dk2"/>
                </a:solidFill>
              </a:rPr>
              <a:t>within 1.7 kPa</a:t>
            </a:r>
            <a:endParaRPr sz="1000">
              <a:solidFill>
                <a:schemeClr val="dk2"/>
              </a:solidFill>
            </a:endParaRPr>
          </a:p>
        </p:txBody>
      </p:sp>
      <p:sp>
        <p:nvSpPr>
          <p:cNvPr id="544" name="Google Shape;544;p43"/>
          <p:cNvSpPr txBox="1"/>
          <p:nvPr/>
        </p:nvSpPr>
        <p:spPr>
          <a:xfrm>
            <a:off x="899613" y="3623650"/>
            <a:ext cx="26964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2"/>
              </a:buClr>
              <a:buSzPts val="1000"/>
              <a:buChar char="●"/>
            </a:pPr>
            <a:r>
              <a:rPr lang="en" sz="1000">
                <a:solidFill>
                  <a:schemeClr val="dk2"/>
                </a:solidFill>
              </a:rPr>
              <a:t>Dynamixel</a:t>
            </a:r>
            <a:r>
              <a:rPr baseline="30000" lang="en" sz="1000">
                <a:solidFill>
                  <a:schemeClr val="dk2"/>
                </a:solidFill>
              </a:rPr>
              <a:t>TM </a:t>
            </a:r>
            <a:r>
              <a:rPr lang="en" sz="1000">
                <a:solidFill>
                  <a:schemeClr val="dk2"/>
                </a:solidFill>
              </a:rPr>
              <a:t>motors</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Position control mode</a:t>
            </a:r>
            <a:endParaRPr sz="1000">
              <a:solidFill>
                <a:schemeClr val="dk2"/>
              </a:solidFill>
            </a:endParaRPr>
          </a:p>
          <a:p>
            <a:pPr indent="-292100" lvl="0" marL="457200" rtl="0" algn="l">
              <a:lnSpc>
                <a:spcPct val="115000"/>
              </a:lnSpc>
              <a:spcBef>
                <a:spcPts val="0"/>
              </a:spcBef>
              <a:spcAft>
                <a:spcPts val="0"/>
              </a:spcAft>
              <a:buClr>
                <a:schemeClr val="dk2"/>
              </a:buClr>
              <a:buSzPts val="1000"/>
              <a:buChar char="●"/>
            </a:pPr>
            <a:r>
              <a:rPr lang="en" sz="1000">
                <a:solidFill>
                  <a:schemeClr val="dk2"/>
                </a:solidFill>
              </a:rPr>
              <a:t>Torque: 1.98 N-m</a:t>
            </a:r>
            <a:endParaRPr sz="1000">
              <a:solidFill>
                <a:schemeClr val="dk2"/>
              </a:solidFill>
            </a:endParaRPr>
          </a:p>
        </p:txBody>
      </p:sp>
      <p:sp>
        <p:nvSpPr>
          <p:cNvPr id="545" name="Google Shape;545;p43"/>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1120600" y="19602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PROBLEM STATEMENT</a:t>
            </a:r>
            <a:endParaRPr/>
          </a:p>
        </p:txBody>
      </p:sp>
      <p:sp>
        <p:nvSpPr>
          <p:cNvPr id="98" name="Google Shape;98;p17"/>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4"/>
          <p:cNvSpPr txBox="1"/>
          <p:nvPr>
            <p:ph type="title"/>
          </p:nvPr>
        </p:nvSpPr>
        <p:spPr>
          <a:xfrm>
            <a:off x="0" y="1960225"/>
            <a:ext cx="6184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EARTH ANALOG</a:t>
            </a:r>
            <a:endParaRPr/>
          </a:p>
        </p:txBody>
      </p:sp>
      <p:sp>
        <p:nvSpPr>
          <p:cNvPr id="551" name="Google Shape;551;p44"/>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5"/>
          <p:cNvSpPr txBox="1"/>
          <p:nvPr>
            <p:ph type="title"/>
          </p:nvPr>
        </p:nvSpPr>
        <p:spPr>
          <a:xfrm>
            <a:off x="90525" y="8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ROCKET FIRE TESTING</a:t>
            </a:r>
            <a:endParaRPr/>
          </a:p>
        </p:txBody>
      </p:sp>
      <p:sp>
        <p:nvSpPr>
          <p:cNvPr id="557" name="Google Shape;557;p45"/>
          <p:cNvSpPr txBox="1"/>
          <p:nvPr>
            <p:ph idx="1" type="body"/>
          </p:nvPr>
        </p:nvSpPr>
        <p:spPr>
          <a:xfrm>
            <a:off x="311700" y="1152475"/>
            <a:ext cx="3777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Gas Deflection testing under a Aerotech M1419W-P solid rocket motor</a:t>
            </a:r>
            <a:endParaRPr/>
          </a:p>
          <a:p>
            <a:pPr indent="-317500" lvl="1" marL="914400" rtl="0" algn="l">
              <a:spcBef>
                <a:spcPts val="0"/>
              </a:spcBef>
              <a:spcAft>
                <a:spcPts val="0"/>
              </a:spcAft>
              <a:buSzPts val="1400"/>
              <a:buChar char="○"/>
            </a:pPr>
            <a:r>
              <a:rPr lang="en"/>
              <a:t>1.4 k</a:t>
            </a:r>
            <a:r>
              <a:rPr lang="en"/>
              <a:t>N </a:t>
            </a:r>
            <a:r>
              <a:rPr lang="en"/>
              <a:t>thrust</a:t>
            </a:r>
            <a:endParaRPr/>
          </a:p>
          <a:p>
            <a:pPr indent="-317500" lvl="1" marL="914400" rtl="0" algn="l">
              <a:spcBef>
                <a:spcPts val="0"/>
              </a:spcBef>
              <a:spcAft>
                <a:spcPts val="0"/>
              </a:spcAft>
              <a:buSzPts val="1400"/>
              <a:buChar char="○"/>
            </a:pPr>
            <a:r>
              <a:rPr lang="en"/>
              <a:t>7 second burn time</a:t>
            </a:r>
            <a:endParaRPr/>
          </a:p>
          <a:p>
            <a:pPr indent="-317500" lvl="1" marL="914400" rtl="0" algn="l">
              <a:spcBef>
                <a:spcPts val="0"/>
              </a:spcBef>
              <a:spcAft>
                <a:spcPts val="0"/>
              </a:spcAft>
              <a:buSzPts val="1400"/>
              <a:buChar char="○"/>
            </a:pPr>
            <a:r>
              <a:rPr lang="en"/>
              <a:t>1198 degrees </a:t>
            </a:r>
            <a:r>
              <a:rPr lang="en"/>
              <a:t>Celsius</a:t>
            </a:r>
            <a:endParaRPr/>
          </a:p>
          <a:p>
            <a:pPr indent="-342900" lvl="0" marL="457200" rtl="0" algn="l">
              <a:spcBef>
                <a:spcPts val="0"/>
              </a:spcBef>
              <a:spcAft>
                <a:spcPts val="0"/>
              </a:spcAft>
              <a:buSzPts val="1800"/>
              <a:buChar char="●"/>
            </a:pPr>
            <a:r>
              <a:rPr lang="en"/>
              <a:t>Successful</a:t>
            </a:r>
            <a:r>
              <a:rPr lang="en"/>
              <a:t> deflection for first 4 seconds</a:t>
            </a:r>
            <a:endParaRPr/>
          </a:p>
          <a:p>
            <a:pPr indent="0" lvl="0" marL="457200" rtl="0" algn="l">
              <a:spcBef>
                <a:spcPts val="1200"/>
              </a:spcBef>
              <a:spcAft>
                <a:spcPts val="1200"/>
              </a:spcAft>
              <a:buNone/>
            </a:pPr>
            <a:r>
              <a:t/>
            </a:r>
            <a:endParaRPr/>
          </a:p>
        </p:txBody>
      </p:sp>
      <p:pic>
        <p:nvPicPr>
          <p:cNvPr id="558" name="Google Shape;558;p45"/>
          <p:cNvPicPr preferRelativeResize="0"/>
          <p:nvPr/>
        </p:nvPicPr>
        <p:blipFill rotWithShape="1">
          <a:blip r:embed="rId4">
            <a:alphaModFix/>
          </a:blip>
          <a:srcRect b="12131" l="0" r="25920" t="25368"/>
          <a:stretch/>
        </p:blipFill>
        <p:spPr>
          <a:xfrm>
            <a:off x="5536696" y="0"/>
            <a:ext cx="3607304" cy="2419350"/>
          </a:xfrm>
          <a:prstGeom prst="rect">
            <a:avLst/>
          </a:prstGeom>
          <a:noFill/>
          <a:ln>
            <a:noFill/>
          </a:ln>
        </p:spPr>
      </p:pic>
      <p:pic>
        <p:nvPicPr>
          <p:cNvPr id="559" name="Google Shape;559;p45"/>
          <p:cNvPicPr preferRelativeResize="0"/>
          <p:nvPr/>
        </p:nvPicPr>
        <p:blipFill>
          <a:blip r:embed="rId5">
            <a:alphaModFix/>
          </a:blip>
          <a:stretch>
            <a:fillRect/>
          </a:stretch>
        </p:blipFill>
        <p:spPr>
          <a:xfrm>
            <a:off x="5536700" y="2419350"/>
            <a:ext cx="3607300" cy="2508801"/>
          </a:xfrm>
          <a:prstGeom prst="rect">
            <a:avLst/>
          </a:prstGeom>
          <a:noFill/>
          <a:ln>
            <a:noFill/>
          </a:ln>
        </p:spPr>
      </p:pic>
      <p:sp>
        <p:nvSpPr>
          <p:cNvPr id="560" name="Google Shape;560;p45"/>
          <p:cNvSpPr txBox="1"/>
          <p:nvPr/>
        </p:nvSpPr>
        <p:spPr>
          <a:xfrm>
            <a:off x="6298200" y="4780225"/>
            <a:ext cx="2845800" cy="323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rPr>
              <a:t>Friends of Amateur Rocketry, Mojave Desert, CA</a:t>
            </a:r>
            <a:endParaRPr b="1" sz="900">
              <a:solidFill>
                <a:schemeClr val="lt1"/>
              </a:solidFill>
            </a:endParaRPr>
          </a:p>
        </p:txBody>
      </p:sp>
      <p:pic>
        <p:nvPicPr>
          <p:cNvPr id="561" name="Google Shape;561;p45" title="Rocket Testing Edit 3.mp4">
            <a:hlinkClick r:id="rId6"/>
          </p:cNvPr>
          <p:cNvPicPr preferRelativeResize="0"/>
          <p:nvPr/>
        </p:nvPicPr>
        <p:blipFill>
          <a:blip r:embed="rId7">
            <a:alphaModFix/>
          </a:blip>
          <a:stretch>
            <a:fillRect/>
          </a:stretch>
        </p:blipFill>
        <p:spPr>
          <a:xfrm>
            <a:off x="2951525" y="1308975"/>
            <a:ext cx="4660973" cy="26218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6"/>
          <p:cNvSpPr/>
          <p:nvPr/>
        </p:nvSpPr>
        <p:spPr>
          <a:xfrm>
            <a:off x="8107900" y="4151125"/>
            <a:ext cx="981900" cy="981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46"/>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SITE SETUP AND </a:t>
            </a:r>
            <a:r>
              <a:rPr lang="en"/>
              <a:t>ANALYSIS</a:t>
            </a:r>
            <a:endParaRPr/>
          </a:p>
        </p:txBody>
      </p:sp>
      <p:sp>
        <p:nvSpPr>
          <p:cNvPr id="568" name="Google Shape;568;p46"/>
          <p:cNvSpPr txBox="1"/>
          <p:nvPr>
            <p:ph idx="1" type="body"/>
          </p:nvPr>
        </p:nvSpPr>
        <p:spPr>
          <a:xfrm>
            <a:off x="391600" y="1259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Stuff from Kruitk’s video</a:t>
            </a:r>
            <a:endParaRPr/>
          </a:p>
        </p:txBody>
      </p:sp>
      <p:pic>
        <p:nvPicPr>
          <p:cNvPr id="569" name="Google Shape;569;p46"/>
          <p:cNvPicPr preferRelativeResize="0"/>
          <p:nvPr/>
        </p:nvPicPr>
        <p:blipFill>
          <a:blip r:embed="rId4">
            <a:alphaModFix/>
          </a:blip>
          <a:stretch>
            <a:fillRect/>
          </a:stretch>
        </p:blipFill>
        <p:spPr>
          <a:xfrm>
            <a:off x="83437" y="855395"/>
            <a:ext cx="4065225" cy="4225206"/>
          </a:xfrm>
          <a:prstGeom prst="rect">
            <a:avLst/>
          </a:prstGeom>
          <a:noFill/>
          <a:ln>
            <a:noFill/>
          </a:ln>
        </p:spPr>
      </p:pic>
      <p:grpSp>
        <p:nvGrpSpPr>
          <p:cNvPr id="570" name="Google Shape;570;p46"/>
          <p:cNvGrpSpPr/>
          <p:nvPr/>
        </p:nvGrpSpPr>
        <p:grpSpPr>
          <a:xfrm>
            <a:off x="2688875" y="1219475"/>
            <a:ext cx="3178324" cy="3165950"/>
            <a:chOff x="593075" y="1627100"/>
            <a:chExt cx="3178324" cy="3165950"/>
          </a:xfrm>
        </p:grpSpPr>
        <p:pic>
          <p:nvPicPr>
            <p:cNvPr id="571" name="Google Shape;571;p46"/>
            <p:cNvPicPr preferRelativeResize="0"/>
            <p:nvPr/>
          </p:nvPicPr>
          <p:blipFill>
            <a:blip r:embed="rId5">
              <a:alphaModFix/>
            </a:blip>
            <a:stretch>
              <a:fillRect/>
            </a:stretch>
          </p:blipFill>
          <p:spPr>
            <a:xfrm>
              <a:off x="593075" y="1627100"/>
              <a:ext cx="3178324" cy="3165950"/>
            </a:xfrm>
            <a:prstGeom prst="rect">
              <a:avLst/>
            </a:prstGeom>
            <a:noFill/>
            <a:ln cap="flat" cmpd="sng" w="28575">
              <a:solidFill>
                <a:srgbClr val="BF9000"/>
              </a:solidFill>
              <a:prstDash val="solid"/>
              <a:round/>
              <a:headEnd len="sm" w="sm" type="none"/>
              <a:tailEnd len="sm" w="sm" type="none"/>
            </a:ln>
          </p:spPr>
        </p:pic>
        <p:sp>
          <p:nvSpPr>
            <p:cNvPr id="572" name="Google Shape;572;p46"/>
            <p:cNvSpPr/>
            <p:nvPr/>
          </p:nvSpPr>
          <p:spPr>
            <a:xfrm>
              <a:off x="1683925" y="3703700"/>
              <a:ext cx="215700" cy="215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573" name="Google Shape;573;p46"/>
          <p:cNvCxnSpPr/>
          <p:nvPr/>
        </p:nvCxnSpPr>
        <p:spPr>
          <a:xfrm flipH="1" rot="10800000">
            <a:off x="2231350" y="1207425"/>
            <a:ext cx="443700" cy="837300"/>
          </a:xfrm>
          <a:prstGeom prst="straightConnector1">
            <a:avLst/>
          </a:prstGeom>
          <a:noFill/>
          <a:ln cap="flat" cmpd="sng" w="28575">
            <a:solidFill>
              <a:srgbClr val="BF9000"/>
            </a:solidFill>
            <a:prstDash val="solid"/>
            <a:round/>
            <a:headEnd len="med" w="med" type="none"/>
            <a:tailEnd len="med" w="med" type="none"/>
          </a:ln>
        </p:spPr>
      </p:cxnSp>
      <p:cxnSp>
        <p:nvCxnSpPr>
          <p:cNvPr id="574" name="Google Shape;574;p46"/>
          <p:cNvCxnSpPr/>
          <p:nvPr/>
        </p:nvCxnSpPr>
        <p:spPr>
          <a:xfrm>
            <a:off x="2229750" y="2035400"/>
            <a:ext cx="450300" cy="2371800"/>
          </a:xfrm>
          <a:prstGeom prst="straightConnector1">
            <a:avLst/>
          </a:prstGeom>
          <a:noFill/>
          <a:ln cap="flat" cmpd="sng" w="28575">
            <a:solidFill>
              <a:srgbClr val="BF9000"/>
            </a:solidFill>
            <a:prstDash val="solid"/>
            <a:round/>
            <a:headEnd len="med" w="med" type="none"/>
            <a:tailEnd len="med" w="med" type="none"/>
          </a:ln>
        </p:spPr>
      </p:cxnSp>
      <p:cxnSp>
        <p:nvCxnSpPr>
          <p:cNvPr id="575" name="Google Shape;575;p46"/>
          <p:cNvCxnSpPr/>
          <p:nvPr/>
        </p:nvCxnSpPr>
        <p:spPr>
          <a:xfrm flipH="1" rot="10800000">
            <a:off x="2042350" y="2124000"/>
            <a:ext cx="125700" cy="1356900"/>
          </a:xfrm>
          <a:prstGeom prst="straightConnector1">
            <a:avLst/>
          </a:prstGeom>
          <a:noFill/>
          <a:ln cap="flat" cmpd="sng" w="9525">
            <a:solidFill>
              <a:schemeClr val="dk2"/>
            </a:solidFill>
            <a:prstDash val="solid"/>
            <a:round/>
            <a:headEnd len="med" w="med" type="none"/>
            <a:tailEnd len="med" w="med" type="triangle"/>
          </a:ln>
        </p:spPr>
      </p:cxnSp>
      <p:pic>
        <p:nvPicPr>
          <p:cNvPr id="576" name="Google Shape;576;p46"/>
          <p:cNvPicPr preferRelativeResize="0"/>
          <p:nvPr/>
        </p:nvPicPr>
        <p:blipFill>
          <a:blip r:embed="rId6">
            <a:alphaModFix/>
          </a:blip>
          <a:stretch>
            <a:fillRect/>
          </a:stretch>
        </p:blipFill>
        <p:spPr>
          <a:xfrm>
            <a:off x="4648575" y="1666513"/>
            <a:ext cx="4187950" cy="2602975"/>
          </a:xfrm>
          <a:prstGeom prst="rect">
            <a:avLst/>
          </a:prstGeom>
          <a:noFill/>
          <a:ln cap="flat" cmpd="sng" w="28575">
            <a:solidFill>
              <a:srgbClr val="BF9000"/>
            </a:solidFill>
            <a:prstDash val="solid"/>
            <a:round/>
            <a:headEnd len="sm" w="sm" type="none"/>
            <a:tailEnd len="sm" w="sm" type="none"/>
          </a:ln>
        </p:spPr>
      </p:pic>
      <p:pic>
        <p:nvPicPr>
          <p:cNvPr id="577" name="Google Shape;577;p46"/>
          <p:cNvPicPr preferRelativeResize="0"/>
          <p:nvPr/>
        </p:nvPicPr>
        <p:blipFill>
          <a:blip r:embed="rId7">
            <a:alphaModFix/>
          </a:blip>
          <a:stretch>
            <a:fillRect/>
          </a:stretch>
        </p:blipFill>
        <p:spPr>
          <a:xfrm>
            <a:off x="1645700" y="6144225"/>
            <a:ext cx="3736827" cy="2322574"/>
          </a:xfrm>
          <a:prstGeom prst="rect">
            <a:avLst/>
          </a:prstGeom>
          <a:noFill/>
          <a:ln>
            <a:noFill/>
          </a:ln>
        </p:spPr>
      </p:pic>
      <p:pic>
        <p:nvPicPr>
          <p:cNvPr id="578" name="Google Shape;578;p46"/>
          <p:cNvPicPr preferRelativeResize="0"/>
          <p:nvPr/>
        </p:nvPicPr>
        <p:blipFill>
          <a:blip r:embed="rId8">
            <a:alphaModFix/>
          </a:blip>
          <a:stretch>
            <a:fillRect/>
          </a:stretch>
        </p:blipFill>
        <p:spPr>
          <a:xfrm>
            <a:off x="7383675" y="6144225"/>
            <a:ext cx="3736827" cy="2322574"/>
          </a:xfrm>
          <a:prstGeom prst="rect">
            <a:avLst/>
          </a:prstGeom>
          <a:noFill/>
          <a:ln>
            <a:noFill/>
          </a:ln>
        </p:spPr>
      </p:pic>
      <p:pic>
        <p:nvPicPr>
          <p:cNvPr id="579" name="Google Shape;579;p46"/>
          <p:cNvPicPr preferRelativeResize="0"/>
          <p:nvPr/>
        </p:nvPicPr>
        <p:blipFill>
          <a:blip r:embed="rId9">
            <a:alphaModFix/>
          </a:blip>
          <a:stretch>
            <a:fillRect/>
          </a:stretch>
        </p:blipFill>
        <p:spPr>
          <a:xfrm>
            <a:off x="4648575" y="6144225"/>
            <a:ext cx="2785398" cy="1731226"/>
          </a:xfrm>
          <a:prstGeom prst="rect">
            <a:avLst/>
          </a:prstGeom>
          <a:noFill/>
          <a:ln>
            <a:noFill/>
          </a:ln>
        </p:spPr>
      </p:pic>
      <p:cxnSp>
        <p:nvCxnSpPr>
          <p:cNvPr id="580" name="Google Shape;580;p46"/>
          <p:cNvCxnSpPr>
            <a:stCxn id="572" idx="0"/>
          </p:cNvCxnSpPr>
          <p:nvPr/>
        </p:nvCxnSpPr>
        <p:spPr>
          <a:xfrm flipH="1" rot="10800000">
            <a:off x="3887575" y="1658975"/>
            <a:ext cx="747000" cy="1637100"/>
          </a:xfrm>
          <a:prstGeom prst="straightConnector1">
            <a:avLst/>
          </a:prstGeom>
          <a:noFill/>
          <a:ln cap="flat" cmpd="sng" w="28575">
            <a:solidFill>
              <a:srgbClr val="BF9000"/>
            </a:solidFill>
            <a:prstDash val="solid"/>
            <a:round/>
            <a:headEnd len="med" w="med" type="none"/>
            <a:tailEnd len="med" w="med" type="none"/>
          </a:ln>
        </p:spPr>
      </p:cxnSp>
      <p:cxnSp>
        <p:nvCxnSpPr>
          <p:cNvPr id="581" name="Google Shape;581;p46"/>
          <p:cNvCxnSpPr>
            <a:stCxn id="572" idx="4"/>
          </p:cNvCxnSpPr>
          <p:nvPr/>
        </p:nvCxnSpPr>
        <p:spPr>
          <a:xfrm>
            <a:off x="3887575" y="3511775"/>
            <a:ext cx="751800" cy="771600"/>
          </a:xfrm>
          <a:prstGeom prst="straightConnector1">
            <a:avLst/>
          </a:prstGeom>
          <a:noFill/>
          <a:ln cap="flat" cmpd="sng" w="28575">
            <a:solidFill>
              <a:srgbClr val="BF9000"/>
            </a:solidFill>
            <a:prstDash val="solid"/>
            <a:round/>
            <a:headEnd len="med" w="med" type="none"/>
            <a:tailEnd len="med" w="med" type="none"/>
          </a:ln>
        </p:spPr>
      </p:cxnSp>
      <p:sp>
        <p:nvSpPr>
          <p:cNvPr id="582" name="Google Shape;582;p46"/>
          <p:cNvSpPr/>
          <p:nvPr/>
        </p:nvSpPr>
        <p:spPr>
          <a:xfrm>
            <a:off x="5263700" y="3296075"/>
            <a:ext cx="2318400" cy="547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p46"/>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7"/>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SITE SETUP AND ANALYSIS</a:t>
            </a:r>
            <a:endParaRPr/>
          </a:p>
        </p:txBody>
      </p:sp>
      <p:sp>
        <p:nvSpPr>
          <p:cNvPr id="589" name="Google Shape;589;p47"/>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grpSp>
        <p:nvGrpSpPr>
          <p:cNvPr id="590" name="Google Shape;590;p47"/>
          <p:cNvGrpSpPr/>
          <p:nvPr/>
        </p:nvGrpSpPr>
        <p:grpSpPr>
          <a:xfrm>
            <a:off x="3547884" y="2879228"/>
            <a:ext cx="2009746" cy="1927600"/>
            <a:chOff x="6046575" y="2734550"/>
            <a:chExt cx="2798700" cy="2845586"/>
          </a:xfrm>
        </p:grpSpPr>
        <p:grpSp>
          <p:nvGrpSpPr>
            <p:cNvPr id="591" name="Google Shape;591;p47"/>
            <p:cNvGrpSpPr/>
            <p:nvPr/>
          </p:nvGrpSpPr>
          <p:grpSpPr>
            <a:xfrm>
              <a:off x="6046575" y="2734559"/>
              <a:ext cx="2798650" cy="2845577"/>
              <a:chOff x="6345350" y="2884771"/>
              <a:chExt cx="2798650" cy="2845577"/>
            </a:xfrm>
          </p:grpSpPr>
          <p:pic>
            <p:nvPicPr>
              <p:cNvPr id="592" name="Google Shape;592;p47"/>
              <p:cNvPicPr preferRelativeResize="0"/>
              <p:nvPr/>
            </p:nvPicPr>
            <p:blipFill>
              <a:blip r:embed="rId3">
                <a:alphaModFix/>
              </a:blip>
              <a:stretch>
                <a:fillRect/>
              </a:stretch>
            </p:blipFill>
            <p:spPr>
              <a:xfrm>
                <a:off x="6345352" y="4172455"/>
                <a:ext cx="1409925" cy="1557893"/>
              </a:xfrm>
              <a:prstGeom prst="rect">
                <a:avLst/>
              </a:prstGeom>
              <a:noFill/>
              <a:ln>
                <a:noFill/>
              </a:ln>
            </p:spPr>
          </p:pic>
          <p:pic>
            <p:nvPicPr>
              <p:cNvPr id="593" name="Google Shape;593;p47"/>
              <p:cNvPicPr preferRelativeResize="0"/>
              <p:nvPr/>
            </p:nvPicPr>
            <p:blipFill>
              <a:blip r:embed="rId4">
                <a:alphaModFix/>
              </a:blip>
              <a:stretch>
                <a:fillRect/>
              </a:stretch>
            </p:blipFill>
            <p:spPr>
              <a:xfrm>
                <a:off x="7734075" y="4172450"/>
                <a:ext cx="1409925" cy="1557898"/>
              </a:xfrm>
              <a:prstGeom prst="rect">
                <a:avLst/>
              </a:prstGeom>
              <a:noFill/>
              <a:ln>
                <a:noFill/>
              </a:ln>
            </p:spPr>
          </p:pic>
          <p:pic>
            <p:nvPicPr>
              <p:cNvPr id="594" name="Google Shape;594;p47"/>
              <p:cNvPicPr preferRelativeResize="0"/>
              <p:nvPr/>
            </p:nvPicPr>
            <p:blipFill>
              <a:blip r:embed="rId5">
                <a:alphaModFix/>
              </a:blip>
              <a:stretch>
                <a:fillRect/>
              </a:stretch>
            </p:blipFill>
            <p:spPr>
              <a:xfrm>
                <a:off x="6345350" y="2887475"/>
                <a:ext cx="1409925" cy="1557914"/>
              </a:xfrm>
              <a:prstGeom prst="rect">
                <a:avLst/>
              </a:prstGeom>
              <a:noFill/>
              <a:ln>
                <a:noFill/>
              </a:ln>
            </p:spPr>
          </p:pic>
          <p:pic>
            <p:nvPicPr>
              <p:cNvPr id="595" name="Google Shape;595;p47"/>
              <p:cNvPicPr preferRelativeResize="0"/>
              <p:nvPr/>
            </p:nvPicPr>
            <p:blipFill>
              <a:blip r:embed="rId6">
                <a:alphaModFix/>
              </a:blip>
              <a:stretch>
                <a:fillRect/>
              </a:stretch>
            </p:blipFill>
            <p:spPr>
              <a:xfrm>
                <a:off x="7734073" y="2884771"/>
                <a:ext cx="1409925" cy="1557919"/>
              </a:xfrm>
              <a:prstGeom prst="rect">
                <a:avLst/>
              </a:prstGeom>
              <a:noFill/>
              <a:ln>
                <a:noFill/>
              </a:ln>
            </p:spPr>
          </p:pic>
        </p:grpSp>
        <p:sp>
          <p:nvSpPr>
            <p:cNvPr id="596" name="Google Shape;596;p47"/>
            <p:cNvSpPr/>
            <p:nvPr/>
          </p:nvSpPr>
          <p:spPr>
            <a:xfrm>
              <a:off x="6046575" y="2734550"/>
              <a:ext cx="2798700" cy="284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597" name="Google Shape;597;p47" title="AnchorTesting.mp4">
            <a:hlinkClick r:id="rId7"/>
          </p:cNvPr>
          <p:cNvPicPr preferRelativeResize="0"/>
          <p:nvPr/>
        </p:nvPicPr>
        <p:blipFill>
          <a:blip r:embed="rId8">
            <a:alphaModFix/>
          </a:blip>
          <a:stretch>
            <a:fillRect/>
          </a:stretch>
        </p:blipFill>
        <p:spPr>
          <a:xfrm>
            <a:off x="5131625" y="804750"/>
            <a:ext cx="3417024" cy="1922076"/>
          </a:xfrm>
          <a:prstGeom prst="rect">
            <a:avLst/>
          </a:prstGeom>
          <a:noFill/>
          <a:ln>
            <a:noFill/>
          </a:ln>
        </p:spPr>
      </p:pic>
      <p:pic>
        <p:nvPicPr>
          <p:cNvPr id="598" name="Google Shape;598;p47" title="WindAnalysis.mp4">
            <a:hlinkClick r:id="rId9"/>
          </p:cNvPr>
          <p:cNvPicPr preferRelativeResize="0"/>
          <p:nvPr/>
        </p:nvPicPr>
        <p:blipFill>
          <a:blip r:embed="rId10">
            <a:alphaModFix/>
          </a:blip>
          <a:stretch>
            <a:fillRect/>
          </a:stretch>
        </p:blipFill>
        <p:spPr>
          <a:xfrm>
            <a:off x="495925" y="804750"/>
            <a:ext cx="3417024" cy="1922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8"/>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pic>
        <p:nvPicPr>
          <p:cNvPr id="604" name="Google Shape;604;p48" title="DeploymentVideo.mp4">
            <a:hlinkClick r:id="rId4"/>
          </p:cNvPr>
          <p:cNvPicPr preferRelativeResize="0"/>
          <p:nvPr/>
        </p:nvPicPr>
        <p:blipFill>
          <a:blip r:embed="rId5">
            <a:alphaModFix/>
          </a:blip>
          <a:stretch>
            <a:fillRect/>
          </a:stretch>
        </p:blipFill>
        <p:spPr>
          <a:xfrm>
            <a:off x="0" y="0"/>
            <a:ext cx="9144000" cy="51435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9"/>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a:t>
            </a:r>
            <a:endParaRPr/>
          </a:p>
        </p:txBody>
      </p:sp>
      <p:sp>
        <p:nvSpPr>
          <p:cNvPr id="610" name="Google Shape;610;p49"/>
          <p:cNvSpPr txBox="1"/>
          <p:nvPr>
            <p:ph idx="1" type="body"/>
          </p:nvPr>
        </p:nvSpPr>
        <p:spPr>
          <a:xfrm>
            <a:off x="311700" y="1152475"/>
            <a:ext cx="3321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76 second </a:t>
            </a:r>
            <a:r>
              <a:rPr lang="en" sz="2400"/>
              <a:t>deployment</a:t>
            </a:r>
            <a:r>
              <a:rPr lang="en" sz="2400"/>
              <a:t> time</a:t>
            </a:r>
            <a:endParaRPr sz="2400"/>
          </a:p>
          <a:p>
            <a:pPr indent="-381000" lvl="0" marL="457200" rtl="0" algn="l">
              <a:spcBef>
                <a:spcPts val="0"/>
              </a:spcBef>
              <a:spcAft>
                <a:spcPts val="0"/>
              </a:spcAft>
              <a:buSzPts val="2400"/>
              <a:buChar char="●"/>
            </a:pPr>
            <a:r>
              <a:rPr lang="en" sz="2400"/>
              <a:t>Resilient</a:t>
            </a:r>
            <a:r>
              <a:rPr lang="en" sz="2400"/>
              <a:t> to minor debris (&lt; 5 cm)</a:t>
            </a:r>
            <a:endParaRPr sz="2400"/>
          </a:p>
          <a:p>
            <a:pPr indent="-381000" lvl="0" marL="457200" rtl="0" algn="l">
              <a:spcBef>
                <a:spcPts val="0"/>
              </a:spcBef>
              <a:spcAft>
                <a:spcPts val="0"/>
              </a:spcAft>
              <a:buSzPts val="2400"/>
              <a:buChar char="●"/>
            </a:pPr>
            <a:r>
              <a:rPr lang="en" sz="2400"/>
              <a:t>Deployed at 4° incline</a:t>
            </a:r>
            <a:endParaRPr sz="2400"/>
          </a:p>
        </p:txBody>
      </p:sp>
      <p:pic>
        <p:nvPicPr>
          <p:cNvPr id="611" name="Google Shape;611;p49"/>
          <p:cNvPicPr preferRelativeResize="0"/>
          <p:nvPr/>
        </p:nvPicPr>
        <p:blipFill>
          <a:blip r:embed="rId4">
            <a:alphaModFix/>
          </a:blip>
          <a:stretch>
            <a:fillRect/>
          </a:stretch>
        </p:blipFill>
        <p:spPr>
          <a:xfrm>
            <a:off x="3633300" y="1152475"/>
            <a:ext cx="5419126" cy="2939600"/>
          </a:xfrm>
          <a:prstGeom prst="rect">
            <a:avLst/>
          </a:prstGeom>
          <a:noFill/>
          <a:ln>
            <a:noFill/>
          </a:ln>
        </p:spPr>
      </p:pic>
      <p:sp>
        <p:nvSpPr>
          <p:cNvPr id="612" name="Google Shape;612;p49"/>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0"/>
          <p:cNvSpPr txBox="1"/>
          <p:nvPr>
            <p:ph type="title"/>
          </p:nvPr>
        </p:nvSpPr>
        <p:spPr>
          <a:xfrm>
            <a:off x="-1120600" y="19602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Path To Flight</a:t>
            </a:r>
            <a:endParaRPr/>
          </a:p>
        </p:txBody>
      </p:sp>
      <p:sp>
        <p:nvSpPr>
          <p:cNvPr id="618" name="Google Shape;618;p50"/>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1"/>
          <p:cNvSpPr/>
          <p:nvPr/>
        </p:nvSpPr>
        <p:spPr>
          <a:xfrm>
            <a:off x="393400" y="1016125"/>
            <a:ext cx="8520600" cy="3246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624" name="Google Shape;624;p51"/>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TRL Advancement</a:t>
            </a:r>
            <a:endParaRPr/>
          </a:p>
        </p:txBody>
      </p:sp>
      <p:sp>
        <p:nvSpPr>
          <p:cNvPr id="625" name="Google Shape;62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grpSp>
        <p:nvGrpSpPr>
          <p:cNvPr id="626" name="Google Shape;626;p51"/>
          <p:cNvGrpSpPr/>
          <p:nvPr/>
        </p:nvGrpSpPr>
        <p:grpSpPr>
          <a:xfrm>
            <a:off x="829592" y="1152463"/>
            <a:ext cx="7484833" cy="1172380"/>
            <a:chOff x="958329" y="204513"/>
            <a:chExt cx="7484833" cy="1172380"/>
          </a:xfrm>
        </p:grpSpPr>
        <p:sp>
          <p:nvSpPr>
            <p:cNvPr id="627" name="Google Shape;627;p51"/>
            <p:cNvSpPr txBox="1"/>
            <p:nvPr/>
          </p:nvSpPr>
          <p:spPr>
            <a:xfrm>
              <a:off x="958329" y="204525"/>
              <a:ext cx="1538700" cy="657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0" i="0" lang="en" sz="3500" u="none" cap="none" strike="noStrike">
                  <a:solidFill>
                    <a:schemeClr val="lt1"/>
                  </a:solidFill>
                  <a:latin typeface="Arial"/>
                  <a:ea typeface="Arial"/>
                  <a:cs typeface="Arial"/>
                  <a:sym typeface="Arial"/>
                </a:rPr>
                <a:t>[</a:t>
              </a:r>
              <a:r>
                <a:rPr b="0" i="0" lang="en" sz="3000" u="none" cap="none" strike="noStrike">
                  <a:solidFill>
                    <a:schemeClr val="lt1"/>
                  </a:solidFill>
                  <a:latin typeface="Arial"/>
                  <a:ea typeface="Arial"/>
                  <a:cs typeface="Arial"/>
                  <a:sym typeface="Arial"/>
                </a:rPr>
                <a:t>TRL 6</a:t>
              </a:r>
              <a:r>
                <a:rPr b="0" i="0" lang="en" sz="3500" u="none" cap="none" strike="noStrike">
                  <a:solidFill>
                    <a:schemeClr val="lt1"/>
                  </a:solidFill>
                  <a:latin typeface="Arial"/>
                  <a:ea typeface="Arial"/>
                  <a:cs typeface="Arial"/>
                  <a:sym typeface="Arial"/>
                </a:rPr>
                <a:t>]</a:t>
              </a:r>
              <a:endParaRPr b="0" i="0" sz="3500" u="none" cap="none" strike="noStrike">
                <a:solidFill>
                  <a:schemeClr val="lt1"/>
                </a:solidFill>
                <a:latin typeface="Arial"/>
                <a:ea typeface="Arial"/>
                <a:cs typeface="Arial"/>
                <a:sym typeface="Arial"/>
              </a:endParaRPr>
            </a:p>
          </p:txBody>
        </p:sp>
        <p:sp>
          <p:nvSpPr>
            <p:cNvPr id="628" name="Google Shape;628;p51"/>
            <p:cNvSpPr txBox="1"/>
            <p:nvPr/>
          </p:nvSpPr>
          <p:spPr>
            <a:xfrm>
              <a:off x="1181305" y="761268"/>
              <a:ext cx="1538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202</a:t>
              </a:r>
              <a:r>
                <a:rPr lang="en">
                  <a:solidFill>
                    <a:schemeClr val="lt1"/>
                  </a:solidFill>
                  <a:latin typeface="Calibri"/>
                  <a:ea typeface="Calibri"/>
                  <a:cs typeface="Calibri"/>
                  <a:sym typeface="Calibri"/>
                </a:rPr>
                <a:t>5</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29" name="Google Shape;629;p51"/>
            <p:cNvSpPr txBox="1"/>
            <p:nvPr/>
          </p:nvSpPr>
          <p:spPr>
            <a:xfrm>
              <a:off x="3697903" y="204513"/>
              <a:ext cx="1538700" cy="657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0" i="0" lang="en" sz="3500" u="none" cap="none" strike="noStrike">
                  <a:solidFill>
                    <a:schemeClr val="lt1"/>
                  </a:solidFill>
                  <a:latin typeface="Arial"/>
                  <a:ea typeface="Arial"/>
                  <a:cs typeface="Arial"/>
                  <a:sym typeface="Arial"/>
                </a:rPr>
                <a:t>[</a:t>
              </a:r>
              <a:r>
                <a:rPr b="0" i="0" lang="en" sz="3000" u="none" cap="none" strike="noStrike">
                  <a:solidFill>
                    <a:schemeClr val="lt1"/>
                  </a:solidFill>
                  <a:latin typeface="Arial"/>
                  <a:ea typeface="Arial"/>
                  <a:cs typeface="Arial"/>
                  <a:sym typeface="Arial"/>
                </a:rPr>
                <a:t>TRL 7</a:t>
              </a:r>
              <a:r>
                <a:rPr b="0" i="0" lang="en" sz="3500" u="none" cap="none" strike="noStrike">
                  <a:solidFill>
                    <a:schemeClr val="lt1"/>
                  </a:solidFill>
                  <a:latin typeface="Arial"/>
                  <a:ea typeface="Arial"/>
                  <a:cs typeface="Arial"/>
                  <a:sym typeface="Arial"/>
                </a:rPr>
                <a:t>]</a:t>
              </a:r>
              <a:endParaRPr b="0" i="0" sz="3500" u="none" cap="none" strike="noStrike">
                <a:solidFill>
                  <a:schemeClr val="lt1"/>
                </a:solidFill>
                <a:latin typeface="Arial"/>
                <a:ea typeface="Arial"/>
                <a:cs typeface="Arial"/>
                <a:sym typeface="Arial"/>
              </a:endParaRPr>
            </a:p>
          </p:txBody>
        </p:sp>
        <p:sp>
          <p:nvSpPr>
            <p:cNvPr id="630" name="Google Shape;630;p51"/>
            <p:cNvSpPr txBox="1"/>
            <p:nvPr/>
          </p:nvSpPr>
          <p:spPr>
            <a:xfrm>
              <a:off x="6359751" y="204525"/>
              <a:ext cx="2057400" cy="657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0" i="0" lang="en" sz="3500" u="none" cap="none" strike="noStrike">
                  <a:solidFill>
                    <a:schemeClr val="lt1"/>
                  </a:solidFill>
                  <a:latin typeface="Arial"/>
                  <a:ea typeface="Arial"/>
                  <a:cs typeface="Arial"/>
                  <a:sym typeface="Arial"/>
                </a:rPr>
                <a:t>[</a:t>
              </a:r>
              <a:r>
                <a:rPr b="0" i="0" lang="en" sz="3000" u="none" cap="none" strike="noStrike">
                  <a:solidFill>
                    <a:schemeClr val="lt1"/>
                  </a:solidFill>
                  <a:latin typeface="Arial"/>
                  <a:ea typeface="Arial"/>
                  <a:cs typeface="Arial"/>
                  <a:sym typeface="Arial"/>
                </a:rPr>
                <a:t>TRL 8</a:t>
              </a:r>
              <a:r>
                <a:rPr b="0" i="0" lang="en" sz="3500" u="none" cap="none" strike="noStrike">
                  <a:solidFill>
                    <a:schemeClr val="lt1"/>
                  </a:solidFill>
                  <a:latin typeface="Arial"/>
                  <a:ea typeface="Arial"/>
                  <a:cs typeface="Arial"/>
                  <a:sym typeface="Arial"/>
                </a:rPr>
                <a:t>]</a:t>
              </a:r>
              <a:endParaRPr b="0" i="0" sz="3500" u="none" cap="none" strike="noStrike">
                <a:solidFill>
                  <a:schemeClr val="lt1"/>
                </a:solidFill>
                <a:latin typeface="Arial"/>
                <a:ea typeface="Arial"/>
                <a:cs typeface="Arial"/>
                <a:sym typeface="Arial"/>
              </a:endParaRPr>
            </a:p>
          </p:txBody>
        </p:sp>
        <p:sp>
          <p:nvSpPr>
            <p:cNvPr id="631" name="Google Shape;631;p51"/>
            <p:cNvSpPr txBox="1"/>
            <p:nvPr/>
          </p:nvSpPr>
          <p:spPr>
            <a:xfrm>
              <a:off x="6904462" y="761293"/>
              <a:ext cx="1538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202</a:t>
              </a:r>
              <a:r>
                <a:rPr lang="en">
                  <a:solidFill>
                    <a:schemeClr val="lt1"/>
                  </a:solidFill>
                  <a:latin typeface="Calibri"/>
                  <a:ea typeface="Calibri"/>
                  <a:cs typeface="Calibri"/>
                  <a:sym typeface="Calibri"/>
                </a:rPr>
                <a:t>8</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2" name="Google Shape;632;p51"/>
            <p:cNvSpPr/>
            <p:nvPr/>
          </p:nvSpPr>
          <p:spPr>
            <a:xfrm>
              <a:off x="1922400" y="903600"/>
              <a:ext cx="5029200" cy="123300"/>
            </a:xfrm>
            <a:prstGeom prst="homePlat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633" name="Google Shape;633;p51"/>
          <p:cNvSpPr txBox="1"/>
          <p:nvPr/>
        </p:nvSpPr>
        <p:spPr>
          <a:xfrm>
            <a:off x="726388" y="2464417"/>
            <a:ext cx="24474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FULL SYSTEM TESTS IN RELEVANT ENVIRONMENT</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a:t>
            </a:r>
            <a:r>
              <a:rPr lang="en">
                <a:solidFill>
                  <a:schemeClr val="lt1"/>
                </a:solidFill>
                <a:latin typeface="Calibri"/>
                <a:ea typeface="Calibri"/>
                <a:cs typeface="Calibri"/>
                <a:sym typeface="Calibri"/>
              </a:rPr>
              <a:t>Communication s</a:t>
            </a:r>
            <a:r>
              <a:rPr lang="en">
                <a:solidFill>
                  <a:schemeClr val="lt1"/>
                </a:solidFill>
                <a:latin typeface="Calibri"/>
                <a:ea typeface="Calibri"/>
                <a:cs typeface="Calibri"/>
                <a:sym typeface="Calibri"/>
              </a:rPr>
              <a:t>ystem</a:t>
            </a:r>
            <a:r>
              <a:rPr b="0" i="0" lang="en" sz="1400" u="none" cap="none" strike="noStrike">
                <a:solidFill>
                  <a:schemeClr val="lt1"/>
                </a:solidFill>
                <a:latin typeface="Calibri"/>
                <a:ea typeface="Calibri"/>
                <a:cs typeface="Calibri"/>
                <a:sym typeface="Calibri"/>
              </a:rPr>
              <a:t> ]</a:t>
            </a:r>
            <a:endParaRPr>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Thermal control systems ]</a:t>
            </a:r>
            <a:endParaRPr b="0" i="0" sz="1400" u="none" cap="none" strike="noStrike">
              <a:solidFill>
                <a:schemeClr val="lt1"/>
              </a:solidFill>
              <a:latin typeface="Calibri"/>
              <a:ea typeface="Calibri"/>
              <a:cs typeface="Calibri"/>
              <a:sym typeface="Calibri"/>
            </a:endParaRPr>
          </a:p>
          <a:p>
            <a:pPr indent="0" lvl="0" marL="0" rtl="0" algn="l">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Improve structural integrity ]</a:t>
            </a:r>
            <a:endParaRPr>
              <a:solidFill>
                <a:schemeClr val="lt1"/>
              </a:solidFill>
              <a:latin typeface="Calibri"/>
              <a:ea typeface="Calibri"/>
              <a:cs typeface="Calibri"/>
              <a:sym typeface="Calibri"/>
            </a:endParaRPr>
          </a:p>
          <a:p>
            <a:pPr indent="0" lvl="0" marL="0" rtl="0" algn="l">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Enclosure for dust ingress ]</a:t>
            </a:r>
            <a:endParaRPr>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4" name="Google Shape;634;p51"/>
          <p:cNvSpPr txBox="1"/>
          <p:nvPr/>
        </p:nvSpPr>
        <p:spPr>
          <a:xfrm>
            <a:off x="3372588" y="2459607"/>
            <a:ext cx="23439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LUNAR ANALOG PROTOTYPE</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a:t>
            </a:r>
            <a:r>
              <a:rPr lang="en">
                <a:solidFill>
                  <a:schemeClr val="lt1"/>
                </a:solidFill>
                <a:latin typeface="Calibri"/>
                <a:ea typeface="Calibri"/>
                <a:cs typeface="Calibri"/>
                <a:sym typeface="Calibri"/>
              </a:rPr>
              <a:t>Pressure vessels </a:t>
            </a:r>
            <a:r>
              <a:rPr b="0" i="0" lang="en" sz="1400" u="none" cap="none" strike="noStrike">
                <a:solidFill>
                  <a:schemeClr val="lt1"/>
                </a:solidFill>
                <a:latin typeface="Calibri"/>
                <a:ea typeface="Calibri"/>
                <a:cs typeface="Calibri"/>
                <a:sym typeface="Calibri"/>
              </a:rPr>
              <a:t>]</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Batteries ]</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Motors ]</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a:t>
            </a:r>
            <a:r>
              <a:rPr lang="en">
                <a:solidFill>
                  <a:schemeClr val="lt1"/>
                </a:solidFill>
                <a:latin typeface="Calibri"/>
                <a:ea typeface="Calibri"/>
                <a:cs typeface="Calibri"/>
                <a:sym typeface="Calibri"/>
              </a:rPr>
              <a:t>Actuators </a:t>
            </a:r>
            <a:r>
              <a:rPr b="0" i="0" lang="en" sz="1400" u="none" cap="none" strike="noStrike">
                <a:solidFill>
                  <a:schemeClr val="lt1"/>
                </a:solidFill>
                <a:latin typeface="Calibri"/>
                <a:ea typeface="Calibri"/>
                <a:cs typeface="Calibri"/>
                <a:sym typeface="Calibri"/>
              </a:rPr>
              <a:t>]</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Compute models ]</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5" name="Google Shape;635;p51"/>
          <p:cNvSpPr txBox="1"/>
          <p:nvPr/>
        </p:nvSpPr>
        <p:spPr>
          <a:xfrm>
            <a:off x="5843313" y="2478108"/>
            <a:ext cx="25743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FLIGHT QUALIFICATION TESTING </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Flight ready hardware ]</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Qualification </a:t>
            </a:r>
            <a:r>
              <a:rPr lang="en">
                <a:solidFill>
                  <a:schemeClr val="lt1"/>
                </a:solidFill>
                <a:latin typeface="Calibri"/>
                <a:ea typeface="Calibri"/>
                <a:cs typeface="Calibri"/>
                <a:sym typeface="Calibri"/>
              </a:rPr>
              <a:t>t</a:t>
            </a:r>
            <a:r>
              <a:rPr b="0" i="0" lang="en" sz="1400" u="none" cap="none" strike="noStrike">
                <a:solidFill>
                  <a:schemeClr val="lt1"/>
                </a:solidFill>
                <a:latin typeface="Calibri"/>
                <a:ea typeface="Calibri"/>
                <a:cs typeface="Calibri"/>
                <a:sym typeface="Calibri"/>
              </a:rPr>
              <a:t>esting </a:t>
            </a:r>
            <a:r>
              <a:rPr b="0" i="0" lang="en"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 CLPS mission tech demo ]</a:t>
            </a:r>
            <a:endParaRPr>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6" name="Google Shape;636;p51"/>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52" title="Aegis Technical Demonstration Video - NASA BIG Idea Challenge 2024">
            <a:hlinkClick r:id="rId3"/>
          </p:cNvPr>
          <p:cNvPicPr preferRelativeResize="0"/>
          <p:nvPr/>
        </p:nvPicPr>
        <p:blipFill>
          <a:blip r:embed="rId4">
            <a:alphaModFix/>
          </a:blip>
          <a:stretch>
            <a:fillRect/>
          </a:stretch>
        </p:blipFill>
        <p:spPr>
          <a:xfrm>
            <a:off x="0" y="13"/>
            <a:ext cx="9144000" cy="5143486"/>
          </a:xfrm>
          <a:prstGeom prst="rect">
            <a:avLst/>
          </a:prstGeom>
          <a:noFill/>
          <a:ln>
            <a:noFill/>
          </a:ln>
        </p:spPr>
      </p:pic>
      <p:sp>
        <p:nvSpPr>
          <p:cNvPr id="642" name="Google Shape;642;p52"/>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8" name="Google Shape;648;p53"/>
          <p:cNvSpPr txBox="1"/>
          <p:nvPr>
            <p:ph type="title"/>
          </p:nvPr>
        </p:nvSpPr>
        <p:spPr>
          <a:xfrm>
            <a:off x="-474550" y="318550"/>
            <a:ext cx="3766800" cy="603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Special Thanks</a:t>
            </a:r>
            <a:endParaRPr/>
          </a:p>
        </p:txBody>
      </p:sp>
      <p:pic>
        <p:nvPicPr>
          <p:cNvPr id="649" name="Google Shape;649;p53"/>
          <p:cNvPicPr preferRelativeResize="0"/>
          <p:nvPr/>
        </p:nvPicPr>
        <p:blipFill>
          <a:blip r:embed="rId3">
            <a:alphaModFix/>
          </a:blip>
          <a:stretch>
            <a:fillRect/>
          </a:stretch>
        </p:blipFill>
        <p:spPr>
          <a:xfrm>
            <a:off x="342900" y="1415224"/>
            <a:ext cx="1155000" cy="1155000"/>
          </a:xfrm>
          <a:prstGeom prst="ellipse">
            <a:avLst/>
          </a:prstGeom>
          <a:noFill/>
          <a:ln>
            <a:noFill/>
          </a:ln>
        </p:spPr>
      </p:pic>
      <p:pic>
        <p:nvPicPr>
          <p:cNvPr id="650" name="Google Shape;650;p53"/>
          <p:cNvPicPr preferRelativeResize="0"/>
          <p:nvPr/>
        </p:nvPicPr>
        <p:blipFill>
          <a:blip r:embed="rId4">
            <a:alphaModFix/>
          </a:blip>
          <a:stretch>
            <a:fillRect/>
          </a:stretch>
        </p:blipFill>
        <p:spPr>
          <a:xfrm>
            <a:off x="1866624" y="1416724"/>
            <a:ext cx="1152000" cy="1152000"/>
          </a:xfrm>
          <a:prstGeom prst="ellipse">
            <a:avLst/>
          </a:prstGeom>
          <a:noFill/>
          <a:ln>
            <a:noFill/>
          </a:ln>
        </p:spPr>
      </p:pic>
      <p:pic>
        <p:nvPicPr>
          <p:cNvPr id="651" name="Google Shape;651;p53"/>
          <p:cNvPicPr preferRelativeResize="0"/>
          <p:nvPr/>
        </p:nvPicPr>
        <p:blipFill>
          <a:blip r:embed="rId5">
            <a:alphaModFix/>
          </a:blip>
          <a:stretch>
            <a:fillRect/>
          </a:stretch>
        </p:blipFill>
        <p:spPr>
          <a:xfrm>
            <a:off x="1076150" y="3009900"/>
            <a:ext cx="1152000" cy="1152000"/>
          </a:xfrm>
          <a:prstGeom prst="ellipse">
            <a:avLst/>
          </a:prstGeom>
          <a:noFill/>
          <a:ln>
            <a:noFill/>
          </a:ln>
        </p:spPr>
      </p:pic>
      <p:pic>
        <p:nvPicPr>
          <p:cNvPr id="652" name="Google Shape;652;p53"/>
          <p:cNvPicPr preferRelativeResize="0"/>
          <p:nvPr/>
        </p:nvPicPr>
        <p:blipFill>
          <a:blip r:embed="rId6">
            <a:alphaModFix/>
          </a:blip>
          <a:stretch>
            <a:fillRect/>
          </a:stretch>
        </p:blipFill>
        <p:spPr>
          <a:xfrm>
            <a:off x="3545878" y="479050"/>
            <a:ext cx="603600" cy="603600"/>
          </a:xfrm>
          <a:prstGeom prst="ellipse">
            <a:avLst/>
          </a:prstGeom>
          <a:noFill/>
          <a:ln>
            <a:noFill/>
          </a:ln>
        </p:spPr>
      </p:pic>
      <p:pic>
        <p:nvPicPr>
          <p:cNvPr id="653" name="Google Shape;653;p53"/>
          <p:cNvPicPr preferRelativeResize="0"/>
          <p:nvPr/>
        </p:nvPicPr>
        <p:blipFill>
          <a:blip r:embed="rId7">
            <a:alphaModFix/>
          </a:blip>
          <a:stretch>
            <a:fillRect/>
          </a:stretch>
        </p:blipFill>
        <p:spPr>
          <a:xfrm>
            <a:off x="4711363" y="479050"/>
            <a:ext cx="605400" cy="603600"/>
          </a:xfrm>
          <a:prstGeom prst="ellipse">
            <a:avLst/>
          </a:prstGeom>
          <a:noFill/>
          <a:ln>
            <a:noFill/>
          </a:ln>
        </p:spPr>
      </p:pic>
      <p:pic>
        <p:nvPicPr>
          <p:cNvPr id="654" name="Google Shape;654;p53"/>
          <p:cNvPicPr preferRelativeResize="0"/>
          <p:nvPr/>
        </p:nvPicPr>
        <p:blipFill>
          <a:blip r:embed="rId8">
            <a:alphaModFix/>
          </a:blip>
          <a:stretch>
            <a:fillRect/>
          </a:stretch>
        </p:blipFill>
        <p:spPr>
          <a:xfrm>
            <a:off x="7025713" y="501625"/>
            <a:ext cx="603600" cy="603600"/>
          </a:xfrm>
          <a:prstGeom prst="ellipse">
            <a:avLst/>
          </a:prstGeom>
          <a:noFill/>
          <a:ln>
            <a:noFill/>
          </a:ln>
        </p:spPr>
      </p:pic>
      <p:pic>
        <p:nvPicPr>
          <p:cNvPr id="655" name="Google Shape;655;p53"/>
          <p:cNvPicPr preferRelativeResize="0"/>
          <p:nvPr/>
        </p:nvPicPr>
        <p:blipFill rotWithShape="1">
          <a:blip r:embed="rId9">
            <a:alphaModFix/>
          </a:blip>
          <a:srcRect b="13062" l="0" r="0" t="10327"/>
          <a:stretch/>
        </p:blipFill>
        <p:spPr>
          <a:xfrm>
            <a:off x="8172775" y="479050"/>
            <a:ext cx="603600" cy="603600"/>
          </a:xfrm>
          <a:prstGeom prst="ellipse">
            <a:avLst/>
          </a:prstGeom>
          <a:noFill/>
          <a:ln>
            <a:noFill/>
          </a:ln>
        </p:spPr>
      </p:pic>
      <p:pic>
        <p:nvPicPr>
          <p:cNvPr id="656" name="Google Shape;656;p53"/>
          <p:cNvPicPr preferRelativeResize="0"/>
          <p:nvPr/>
        </p:nvPicPr>
        <p:blipFill rotWithShape="1">
          <a:blip r:embed="rId10">
            <a:alphaModFix/>
          </a:blip>
          <a:srcRect b="37174" l="13329" r="0" t="0"/>
          <a:stretch/>
        </p:blipFill>
        <p:spPr>
          <a:xfrm>
            <a:off x="4111588" y="1381588"/>
            <a:ext cx="603600" cy="603600"/>
          </a:xfrm>
          <a:prstGeom prst="ellipse">
            <a:avLst/>
          </a:prstGeom>
          <a:noFill/>
          <a:ln>
            <a:noFill/>
          </a:ln>
        </p:spPr>
      </p:pic>
      <p:pic>
        <p:nvPicPr>
          <p:cNvPr id="657" name="Google Shape;657;p53"/>
          <p:cNvPicPr preferRelativeResize="0"/>
          <p:nvPr/>
        </p:nvPicPr>
        <p:blipFill rotWithShape="1">
          <a:blip r:embed="rId11">
            <a:alphaModFix/>
          </a:blip>
          <a:srcRect b="23194" l="0" r="0" t="6899"/>
          <a:stretch/>
        </p:blipFill>
        <p:spPr>
          <a:xfrm>
            <a:off x="5310588" y="1362738"/>
            <a:ext cx="603600" cy="603600"/>
          </a:xfrm>
          <a:prstGeom prst="ellipse">
            <a:avLst/>
          </a:prstGeom>
          <a:noFill/>
          <a:ln>
            <a:noFill/>
          </a:ln>
        </p:spPr>
      </p:pic>
      <p:pic>
        <p:nvPicPr>
          <p:cNvPr id="658" name="Google Shape;658;p53"/>
          <p:cNvPicPr preferRelativeResize="0"/>
          <p:nvPr/>
        </p:nvPicPr>
        <p:blipFill rotWithShape="1">
          <a:blip r:embed="rId12">
            <a:alphaModFix/>
          </a:blip>
          <a:srcRect b="22499" l="27058" r="20226" t="38281"/>
          <a:stretch/>
        </p:blipFill>
        <p:spPr>
          <a:xfrm>
            <a:off x="7668788" y="1385475"/>
            <a:ext cx="603600" cy="603600"/>
          </a:xfrm>
          <a:prstGeom prst="ellipse">
            <a:avLst/>
          </a:prstGeom>
          <a:noFill/>
          <a:ln>
            <a:noFill/>
          </a:ln>
        </p:spPr>
      </p:pic>
      <p:pic>
        <p:nvPicPr>
          <p:cNvPr id="659" name="Google Shape;659;p53"/>
          <p:cNvPicPr preferRelativeResize="0"/>
          <p:nvPr/>
        </p:nvPicPr>
        <p:blipFill rotWithShape="1">
          <a:blip r:embed="rId13">
            <a:alphaModFix/>
          </a:blip>
          <a:srcRect b="20628" l="6431" r="5941" t="0"/>
          <a:stretch/>
        </p:blipFill>
        <p:spPr>
          <a:xfrm>
            <a:off x="4685863" y="2284113"/>
            <a:ext cx="603600" cy="603600"/>
          </a:xfrm>
          <a:prstGeom prst="ellipse">
            <a:avLst/>
          </a:prstGeom>
          <a:noFill/>
          <a:ln>
            <a:noFill/>
          </a:ln>
        </p:spPr>
      </p:pic>
      <p:pic>
        <p:nvPicPr>
          <p:cNvPr id="660" name="Google Shape;660;p53"/>
          <p:cNvPicPr preferRelativeResize="0"/>
          <p:nvPr/>
        </p:nvPicPr>
        <p:blipFill rotWithShape="1">
          <a:blip r:embed="rId14">
            <a:alphaModFix/>
          </a:blip>
          <a:srcRect b="14334" l="0" r="0" t="6645"/>
          <a:stretch/>
        </p:blipFill>
        <p:spPr>
          <a:xfrm>
            <a:off x="5878663" y="479050"/>
            <a:ext cx="603600" cy="603600"/>
          </a:xfrm>
          <a:prstGeom prst="ellipse">
            <a:avLst/>
          </a:prstGeom>
          <a:noFill/>
          <a:ln>
            <a:noFill/>
          </a:ln>
        </p:spPr>
      </p:pic>
      <p:pic>
        <p:nvPicPr>
          <p:cNvPr id="661" name="Google Shape;661;p53"/>
          <p:cNvPicPr preferRelativeResize="0"/>
          <p:nvPr/>
        </p:nvPicPr>
        <p:blipFill rotWithShape="1">
          <a:blip r:embed="rId15">
            <a:alphaModFix/>
          </a:blip>
          <a:srcRect b="0" l="15670" r="8295" t="0"/>
          <a:stretch/>
        </p:blipFill>
        <p:spPr>
          <a:xfrm>
            <a:off x="6509599" y="1385464"/>
            <a:ext cx="603600" cy="603600"/>
          </a:xfrm>
          <a:prstGeom prst="ellipse">
            <a:avLst/>
          </a:prstGeom>
          <a:noFill/>
          <a:ln>
            <a:noFill/>
          </a:ln>
        </p:spPr>
      </p:pic>
      <p:pic>
        <p:nvPicPr>
          <p:cNvPr id="662" name="Google Shape;662;p53"/>
          <p:cNvPicPr preferRelativeResize="0"/>
          <p:nvPr/>
        </p:nvPicPr>
        <p:blipFill>
          <a:blip r:embed="rId16">
            <a:alphaModFix/>
          </a:blip>
          <a:stretch>
            <a:fillRect/>
          </a:stretch>
        </p:blipFill>
        <p:spPr>
          <a:xfrm>
            <a:off x="5902813" y="2246425"/>
            <a:ext cx="603600" cy="603600"/>
          </a:xfrm>
          <a:prstGeom prst="ellipse">
            <a:avLst/>
          </a:prstGeom>
          <a:noFill/>
          <a:ln>
            <a:noFill/>
          </a:ln>
        </p:spPr>
      </p:pic>
      <p:pic>
        <p:nvPicPr>
          <p:cNvPr id="663" name="Google Shape;663;p53"/>
          <p:cNvPicPr preferRelativeResize="0"/>
          <p:nvPr/>
        </p:nvPicPr>
        <p:blipFill rotWithShape="1">
          <a:blip r:embed="rId17">
            <a:alphaModFix/>
          </a:blip>
          <a:srcRect b="41579" l="44462" r="0" t="17276"/>
          <a:stretch/>
        </p:blipFill>
        <p:spPr>
          <a:xfrm>
            <a:off x="4131475" y="3131888"/>
            <a:ext cx="603600" cy="603600"/>
          </a:xfrm>
          <a:prstGeom prst="ellipse">
            <a:avLst/>
          </a:prstGeom>
          <a:noFill/>
          <a:ln>
            <a:noFill/>
          </a:ln>
        </p:spPr>
      </p:pic>
      <p:pic>
        <p:nvPicPr>
          <p:cNvPr id="664" name="Google Shape;664;p53"/>
          <p:cNvPicPr preferRelativeResize="0"/>
          <p:nvPr/>
        </p:nvPicPr>
        <p:blipFill rotWithShape="1">
          <a:blip r:embed="rId18">
            <a:alphaModFix/>
          </a:blip>
          <a:srcRect b="43926" l="16325" r="16325" t="13849"/>
          <a:stretch/>
        </p:blipFill>
        <p:spPr>
          <a:xfrm>
            <a:off x="5361000" y="3161838"/>
            <a:ext cx="603600" cy="603600"/>
          </a:xfrm>
          <a:prstGeom prst="ellipse">
            <a:avLst/>
          </a:prstGeom>
          <a:noFill/>
          <a:ln>
            <a:noFill/>
          </a:ln>
        </p:spPr>
      </p:pic>
      <p:pic>
        <p:nvPicPr>
          <p:cNvPr id="665" name="Google Shape;665;p53"/>
          <p:cNvPicPr preferRelativeResize="0"/>
          <p:nvPr/>
        </p:nvPicPr>
        <p:blipFill>
          <a:blip r:embed="rId19">
            <a:alphaModFix/>
          </a:blip>
          <a:stretch>
            <a:fillRect/>
          </a:stretch>
        </p:blipFill>
        <p:spPr>
          <a:xfrm>
            <a:off x="6542642" y="3153163"/>
            <a:ext cx="603600" cy="603600"/>
          </a:xfrm>
          <a:prstGeom prst="ellipse">
            <a:avLst/>
          </a:prstGeom>
          <a:noFill/>
          <a:ln>
            <a:noFill/>
          </a:ln>
        </p:spPr>
      </p:pic>
      <p:pic>
        <p:nvPicPr>
          <p:cNvPr id="666" name="Google Shape;666;p53"/>
          <p:cNvPicPr preferRelativeResize="0"/>
          <p:nvPr/>
        </p:nvPicPr>
        <p:blipFill rotWithShape="1">
          <a:blip r:embed="rId20">
            <a:alphaModFix/>
          </a:blip>
          <a:srcRect b="42909" l="11396" r="27463" t="0"/>
          <a:stretch/>
        </p:blipFill>
        <p:spPr>
          <a:xfrm>
            <a:off x="7674150" y="3133138"/>
            <a:ext cx="603600" cy="603600"/>
          </a:xfrm>
          <a:prstGeom prst="ellipse">
            <a:avLst/>
          </a:prstGeom>
          <a:noFill/>
          <a:ln>
            <a:noFill/>
          </a:ln>
        </p:spPr>
      </p:pic>
      <p:pic>
        <p:nvPicPr>
          <p:cNvPr id="667" name="Google Shape;667;p53"/>
          <p:cNvPicPr preferRelativeResize="0"/>
          <p:nvPr/>
        </p:nvPicPr>
        <p:blipFill rotWithShape="1">
          <a:blip r:embed="rId21">
            <a:alphaModFix/>
          </a:blip>
          <a:srcRect b="22445" l="13889" r="0" t="13823"/>
          <a:stretch/>
        </p:blipFill>
        <p:spPr>
          <a:xfrm>
            <a:off x="3545875" y="4059588"/>
            <a:ext cx="603600" cy="603600"/>
          </a:xfrm>
          <a:prstGeom prst="ellipse">
            <a:avLst/>
          </a:prstGeom>
          <a:noFill/>
          <a:ln>
            <a:noFill/>
          </a:ln>
        </p:spPr>
      </p:pic>
      <p:pic>
        <p:nvPicPr>
          <p:cNvPr id="668" name="Google Shape;668;p53"/>
          <p:cNvPicPr preferRelativeResize="0"/>
          <p:nvPr/>
        </p:nvPicPr>
        <p:blipFill rotWithShape="1">
          <a:blip r:embed="rId22">
            <a:alphaModFix/>
          </a:blip>
          <a:srcRect b="24334" l="6034" r="37930" t="38043"/>
          <a:stretch/>
        </p:blipFill>
        <p:spPr>
          <a:xfrm>
            <a:off x="4685863" y="4059600"/>
            <a:ext cx="603600" cy="603600"/>
          </a:xfrm>
          <a:prstGeom prst="ellipse">
            <a:avLst/>
          </a:prstGeom>
          <a:noFill/>
          <a:ln>
            <a:noFill/>
          </a:ln>
        </p:spPr>
      </p:pic>
      <p:pic>
        <p:nvPicPr>
          <p:cNvPr id="669" name="Google Shape;669;p53"/>
          <p:cNvPicPr preferRelativeResize="0"/>
          <p:nvPr/>
        </p:nvPicPr>
        <p:blipFill>
          <a:blip r:embed="rId23">
            <a:alphaModFix/>
          </a:blip>
          <a:stretch>
            <a:fillRect/>
          </a:stretch>
        </p:blipFill>
        <p:spPr>
          <a:xfrm>
            <a:off x="5869600" y="4077275"/>
            <a:ext cx="603600" cy="603600"/>
          </a:xfrm>
          <a:prstGeom prst="ellipse">
            <a:avLst/>
          </a:prstGeom>
          <a:noFill/>
          <a:ln>
            <a:noFill/>
          </a:ln>
        </p:spPr>
      </p:pic>
      <p:pic>
        <p:nvPicPr>
          <p:cNvPr id="670" name="Google Shape;670;p53"/>
          <p:cNvPicPr preferRelativeResize="0"/>
          <p:nvPr/>
        </p:nvPicPr>
        <p:blipFill>
          <a:blip r:embed="rId24">
            <a:alphaModFix/>
          </a:blip>
          <a:stretch>
            <a:fillRect/>
          </a:stretch>
        </p:blipFill>
        <p:spPr>
          <a:xfrm>
            <a:off x="8165375" y="3996938"/>
            <a:ext cx="603600" cy="603600"/>
          </a:xfrm>
          <a:prstGeom prst="ellipse">
            <a:avLst/>
          </a:prstGeom>
          <a:noFill/>
          <a:ln>
            <a:noFill/>
          </a:ln>
        </p:spPr>
      </p:pic>
      <p:pic>
        <p:nvPicPr>
          <p:cNvPr id="671" name="Google Shape;671;p53"/>
          <p:cNvPicPr preferRelativeResize="0"/>
          <p:nvPr/>
        </p:nvPicPr>
        <p:blipFill rotWithShape="1">
          <a:blip r:embed="rId25">
            <a:alphaModFix/>
          </a:blip>
          <a:srcRect b="29313" l="0" r="0" t="9284"/>
          <a:stretch/>
        </p:blipFill>
        <p:spPr>
          <a:xfrm>
            <a:off x="7057050" y="2269325"/>
            <a:ext cx="603600" cy="603600"/>
          </a:xfrm>
          <a:prstGeom prst="ellipse">
            <a:avLst/>
          </a:prstGeom>
          <a:noFill/>
          <a:ln>
            <a:noFill/>
          </a:ln>
        </p:spPr>
      </p:pic>
      <p:pic>
        <p:nvPicPr>
          <p:cNvPr id="672" name="Google Shape;672;p53"/>
          <p:cNvPicPr preferRelativeResize="0"/>
          <p:nvPr/>
        </p:nvPicPr>
        <p:blipFill rotWithShape="1">
          <a:blip r:embed="rId26">
            <a:alphaModFix/>
          </a:blip>
          <a:srcRect b="33676" l="23288" r="24657" t="31615"/>
          <a:stretch/>
        </p:blipFill>
        <p:spPr>
          <a:xfrm>
            <a:off x="7053338" y="4077275"/>
            <a:ext cx="603600" cy="603600"/>
          </a:xfrm>
          <a:prstGeom prst="ellipse">
            <a:avLst/>
          </a:prstGeom>
          <a:noFill/>
          <a:ln>
            <a:noFill/>
          </a:ln>
        </p:spPr>
      </p:pic>
      <p:sp>
        <p:nvSpPr>
          <p:cNvPr id="673" name="Google Shape;673;p53"/>
          <p:cNvSpPr txBox="1"/>
          <p:nvPr/>
        </p:nvSpPr>
        <p:spPr>
          <a:xfrm>
            <a:off x="3327925" y="136075"/>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Grant Lesley</a:t>
            </a:r>
            <a:endParaRPr sz="600">
              <a:solidFill>
                <a:schemeClr val="lt2"/>
              </a:solidFill>
            </a:endParaRPr>
          </a:p>
          <a:p>
            <a:pPr indent="0" lvl="0" marL="0" rtl="0" algn="ctr">
              <a:spcBef>
                <a:spcPts val="0"/>
              </a:spcBef>
              <a:spcAft>
                <a:spcPts val="0"/>
              </a:spcAft>
              <a:buNone/>
            </a:pPr>
            <a:r>
              <a:rPr lang="en" sz="600">
                <a:solidFill>
                  <a:schemeClr val="lt2"/>
                </a:solidFill>
              </a:rPr>
              <a:t>Mechanical</a:t>
            </a:r>
            <a:r>
              <a:rPr lang="en" sz="600">
                <a:solidFill>
                  <a:schemeClr val="lt2"/>
                </a:solidFill>
              </a:rPr>
              <a:t> Engineering</a:t>
            </a:r>
            <a:endParaRPr sz="600">
              <a:solidFill>
                <a:schemeClr val="lt2"/>
              </a:solidFill>
            </a:endParaRPr>
          </a:p>
        </p:txBody>
      </p:sp>
      <p:sp>
        <p:nvSpPr>
          <p:cNvPr id="674" name="Google Shape;674;p53"/>
          <p:cNvSpPr txBox="1"/>
          <p:nvPr/>
        </p:nvSpPr>
        <p:spPr>
          <a:xfrm>
            <a:off x="4345063" y="136075"/>
            <a:ext cx="128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Elizabeth Arnold</a:t>
            </a:r>
            <a:endParaRPr sz="600">
              <a:solidFill>
                <a:schemeClr val="lt2"/>
              </a:solidFill>
            </a:endParaRPr>
          </a:p>
          <a:p>
            <a:pPr indent="0" lvl="0" marL="0" rtl="0" algn="ctr">
              <a:spcBef>
                <a:spcPts val="0"/>
              </a:spcBef>
              <a:spcAft>
                <a:spcPts val="0"/>
              </a:spcAft>
              <a:buNone/>
            </a:pPr>
            <a:r>
              <a:rPr lang="en" sz="600">
                <a:solidFill>
                  <a:schemeClr val="lt2"/>
                </a:solidFill>
              </a:rPr>
              <a:t>Computer Systems Engineering</a:t>
            </a:r>
            <a:endParaRPr sz="600">
              <a:solidFill>
                <a:schemeClr val="lt2"/>
              </a:solidFill>
            </a:endParaRPr>
          </a:p>
        </p:txBody>
      </p:sp>
      <p:sp>
        <p:nvSpPr>
          <p:cNvPr id="675" name="Google Shape;675;p53"/>
          <p:cNvSpPr txBox="1"/>
          <p:nvPr/>
        </p:nvSpPr>
        <p:spPr>
          <a:xfrm>
            <a:off x="5641363" y="147800"/>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Christina Sturgeon</a:t>
            </a:r>
            <a:endParaRPr sz="600">
              <a:solidFill>
                <a:schemeClr val="lt2"/>
              </a:solidFill>
            </a:endParaRPr>
          </a:p>
          <a:p>
            <a:pPr indent="0" lvl="0" marL="0" rtl="0" algn="ctr">
              <a:spcBef>
                <a:spcPts val="0"/>
              </a:spcBef>
              <a:spcAft>
                <a:spcPts val="0"/>
              </a:spcAft>
              <a:buNone/>
            </a:pPr>
            <a:r>
              <a:rPr lang="en" sz="600">
                <a:solidFill>
                  <a:schemeClr val="lt2"/>
                </a:solidFill>
              </a:rPr>
              <a:t>Mechanical Engineering</a:t>
            </a:r>
            <a:endParaRPr sz="600">
              <a:solidFill>
                <a:schemeClr val="lt2"/>
              </a:solidFill>
            </a:endParaRPr>
          </a:p>
        </p:txBody>
      </p:sp>
      <p:sp>
        <p:nvSpPr>
          <p:cNvPr id="676" name="Google Shape;676;p53"/>
          <p:cNvSpPr txBox="1"/>
          <p:nvPr/>
        </p:nvSpPr>
        <p:spPr>
          <a:xfrm>
            <a:off x="6798088" y="147750"/>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Diwitha Rajmohan</a:t>
            </a:r>
            <a:endParaRPr sz="600">
              <a:solidFill>
                <a:schemeClr val="lt2"/>
              </a:solidFill>
            </a:endParaRPr>
          </a:p>
          <a:p>
            <a:pPr indent="0" lvl="0" marL="0" rtl="0" algn="ctr">
              <a:spcBef>
                <a:spcPts val="0"/>
              </a:spcBef>
              <a:spcAft>
                <a:spcPts val="0"/>
              </a:spcAft>
              <a:buNone/>
            </a:pPr>
            <a:r>
              <a:rPr lang="en" sz="600">
                <a:solidFill>
                  <a:schemeClr val="lt2"/>
                </a:solidFill>
              </a:rPr>
              <a:t>Electrical Engineering</a:t>
            </a:r>
            <a:endParaRPr sz="600">
              <a:solidFill>
                <a:schemeClr val="lt2"/>
              </a:solidFill>
            </a:endParaRPr>
          </a:p>
        </p:txBody>
      </p:sp>
      <p:sp>
        <p:nvSpPr>
          <p:cNvPr id="677" name="Google Shape;677;p53"/>
          <p:cNvSpPr txBox="1"/>
          <p:nvPr/>
        </p:nvSpPr>
        <p:spPr>
          <a:xfrm>
            <a:off x="7954825" y="136075"/>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Ellie Moran</a:t>
            </a:r>
            <a:endParaRPr sz="600">
              <a:solidFill>
                <a:schemeClr val="lt2"/>
              </a:solidFill>
            </a:endParaRPr>
          </a:p>
          <a:p>
            <a:pPr indent="0" lvl="0" marL="0" rtl="0" algn="ctr">
              <a:spcBef>
                <a:spcPts val="0"/>
              </a:spcBef>
              <a:spcAft>
                <a:spcPts val="0"/>
              </a:spcAft>
              <a:buNone/>
            </a:pPr>
            <a:r>
              <a:rPr lang="en" sz="600">
                <a:solidFill>
                  <a:schemeClr val="lt2"/>
                </a:solidFill>
              </a:rPr>
              <a:t>Chemical Engineering</a:t>
            </a:r>
            <a:endParaRPr sz="600">
              <a:solidFill>
                <a:schemeClr val="lt2"/>
              </a:solidFill>
            </a:endParaRPr>
          </a:p>
        </p:txBody>
      </p:sp>
      <p:sp>
        <p:nvSpPr>
          <p:cNvPr id="678" name="Google Shape;678;p53"/>
          <p:cNvSpPr txBox="1"/>
          <p:nvPr/>
        </p:nvSpPr>
        <p:spPr>
          <a:xfrm>
            <a:off x="3738475" y="1029338"/>
            <a:ext cx="138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Eddie Ormseth</a:t>
            </a:r>
            <a:endParaRPr sz="600">
              <a:solidFill>
                <a:schemeClr val="lt2"/>
              </a:solidFill>
            </a:endParaRPr>
          </a:p>
          <a:p>
            <a:pPr indent="0" lvl="0" marL="0" rtl="0" algn="ctr">
              <a:spcBef>
                <a:spcPts val="0"/>
              </a:spcBef>
              <a:spcAft>
                <a:spcPts val="0"/>
              </a:spcAft>
              <a:buNone/>
            </a:pPr>
            <a:r>
              <a:rPr lang="en" sz="600">
                <a:solidFill>
                  <a:schemeClr val="lt2"/>
                </a:solidFill>
              </a:rPr>
              <a:t>Mathematics</a:t>
            </a:r>
            <a:r>
              <a:rPr lang="en" sz="600">
                <a:solidFill>
                  <a:schemeClr val="lt2"/>
                </a:solidFill>
              </a:rPr>
              <a:t> &amp; Computer Science</a:t>
            </a:r>
            <a:endParaRPr sz="600">
              <a:solidFill>
                <a:schemeClr val="lt2"/>
              </a:solidFill>
            </a:endParaRPr>
          </a:p>
        </p:txBody>
      </p:sp>
      <p:sp>
        <p:nvSpPr>
          <p:cNvPr id="679" name="Google Shape;679;p53"/>
          <p:cNvSpPr txBox="1"/>
          <p:nvPr/>
        </p:nvSpPr>
        <p:spPr>
          <a:xfrm>
            <a:off x="5092650" y="1035213"/>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Grace Reiter</a:t>
            </a:r>
            <a:endParaRPr sz="600">
              <a:solidFill>
                <a:schemeClr val="lt2"/>
              </a:solidFill>
            </a:endParaRPr>
          </a:p>
          <a:p>
            <a:pPr indent="0" lvl="0" marL="0" rtl="0" algn="ctr">
              <a:spcBef>
                <a:spcPts val="0"/>
              </a:spcBef>
              <a:spcAft>
                <a:spcPts val="0"/>
              </a:spcAft>
              <a:buNone/>
            </a:pPr>
            <a:r>
              <a:rPr lang="en" sz="600">
                <a:solidFill>
                  <a:schemeClr val="lt2"/>
                </a:solidFill>
              </a:rPr>
              <a:t>Sustainability</a:t>
            </a:r>
            <a:endParaRPr sz="600">
              <a:solidFill>
                <a:schemeClr val="lt2"/>
              </a:solidFill>
            </a:endParaRPr>
          </a:p>
        </p:txBody>
      </p:sp>
      <p:sp>
        <p:nvSpPr>
          <p:cNvPr id="680" name="Google Shape;680;p53"/>
          <p:cNvSpPr txBox="1"/>
          <p:nvPr/>
        </p:nvSpPr>
        <p:spPr>
          <a:xfrm>
            <a:off x="6271738" y="1029363"/>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Kennedy Gourdine</a:t>
            </a:r>
            <a:endParaRPr sz="600">
              <a:solidFill>
                <a:schemeClr val="lt2"/>
              </a:solidFill>
            </a:endParaRPr>
          </a:p>
          <a:p>
            <a:pPr indent="0" lvl="0" marL="0" rtl="0" algn="ctr">
              <a:spcBef>
                <a:spcPts val="0"/>
              </a:spcBef>
              <a:spcAft>
                <a:spcPts val="0"/>
              </a:spcAft>
              <a:buNone/>
            </a:pPr>
            <a:r>
              <a:rPr lang="en" sz="600">
                <a:solidFill>
                  <a:schemeClr val="lt2"/>
                </a:solidFill>
              </a:rPr>
              <a:t>Sustainability</a:t>
            </a:r>
            <a:endParaRPr sz="600">
              <a:solidFill>
                <a:schemeClr val="lt2"/>
              </a:solidFill>
            </a:endParaRPr>
          </a:p>
        </p:txBody>
      </p:sp>
      <p:sp>
        <p:nvSpPr>
          <p:cNvPr id="681" name="Google Shape;681;p53"/>
          <p:cNvSpPr txBox="1"/>
          <p:nvPr/>
        </p:nvSpPr>
        <p:spPr>
          <a:xfrm>
            <a:off x="7456188" y="1029350"/>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Vaibhav Khanna</a:t>
            </a:r>
            <a:endParaRPr sz="600">
              <a:solidFill>
                <a:schemeClr val="lt2"/>
              </a:solidFill>
            </a:endParaRPr>
          </a:p>
          <a:p>
            <a:pPr indent="0" lvl="0" marL="0" rtl="0" algn="ctr">
              <a:spcBef>
                <a:spcPts val="0"/>
              </a:spcBef>
              <a:spcAft>
                <a:spcPts val="0"/>
              </a:spcAft>
              <a:buNone/>
            </a:pPr>
            <a:r>
              <a:rPr lang="en" sz="600">
                <a:solidFill>
                  <a:schemeClr val="lt2"/>
                </a:solidFill>
              </a:rPr>
              <a:t>Mechanical Engineering</a:t>
            </a:r>
            <a:endParaRPr sz="600">
              <a:solidFill>
                <a:schemeClr val="lt2"/>
              </a:solidFill>
            </a:endParaRPr>
          </a:p>
        </p:txBody>
      </p:sp>
      <p:sp>
        <p:nvSpPr>
          <p:cNvPr id="682" name="Google Shape;682;p53"/>
          <p:cNvSpPr txBox="1"/>
          <p:nvPr/>
        </p:nvSpPr>
        <p:spPr>
          <a:xfrm>
            <a:off x="4467925" y="1922625"/>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Georgia Lee</a:t>
            </a:r>
            <a:endParaRPr sz="600">
              <a:solidFill>
                <a:schemeClr val="lt2"/>
              </a:solidFill>
            </a:endParaRPr>
          </a:p>
          <a:p>
            <a:pPr indent="0" lvl="0" marL="0" rtl="0" algn="ctr">
              <a:spcBef>
                <a:spcPts val="0"/>
              </a:spcBef>
              <a:spcAft>
                <a:spcPts val="0"/>
              </a:spcAft>
              <a:buNone/>
            </a:pPr>
            <a:r>
              <a:rPr lang="en" sz="600">
                <a:solidFill>
                  <a:schemeClr val="lt2"/>
                </a:solidFill>
              </a:rPr>
              <a:t>Mechanical Engineering</a:t>
            </a:r>
            <a:endParaRPr sz="600">
              <a:solidFill>
                <a:schemeClr val="lt2"/>
              </a:solidFill>
            </a:endParaRPr>
          </a:p>
        </p:txBody>
      </p:sp>
      <p:sp>
        <p:nvSpPr>
          <p:cNvPr id="683" name="Google Shape;683;p53"/>
          <p:cNvSpPr txBox="1"/>
          <p:nvPr/>
        </p:nvSpPr>
        <p:spPr>
          <a:xfrm>
            <a:off x="5660263" y="1910938"/>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Connor Owens</a:t>
            </a:r>
            <a:endParaRPr sz="600">
              <a:solidFill>
                <a:schemeClr val="lt2"/>
              </a:solidFill>
            </a:endParaRPr>
          </a:p>
          <a:p>
            <a:pPr indent="0" lvl="0" marL="0" rtl="0" algn="ctr">
              <a:spcBef>
                <a:spcPts val="0"/>
              </a:spcBef>
              <a:spcAft>
                <a:spcPts val="0"/>
              </a:spcAft>
              <a:buNone/>
            </a:pPr>
            <a:r>
              <a:rPr lang="en" sz="600">
                <a:solidFill>
                  <a:schemeClr val="lt2"/>
                </a:solidFill>
              </a:rPr>
              <a:t>Mechanical Engineering</a:t>
            </a:r>
            <a:endParaRPr sz="600">
              <a:solidFill>
                <a:schemeClr val="lt2"/>
              </a:solidFill>
            </a:endParaRPr>
          </a:p>
        </p:txBody>
      </p:sp>
      <p:sp>
        <p:nvSpPr>
          <p:cNvPr id="684" name="Google Shape;684;p53"/>
          <p:cNvSpPr txBox="1"/>
          <p:nvPr/>
        </p:nvSpPr>
        <p:spPr>
          <a:xfrm>
            <a:off x="6852625" y="1910950"/>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Jordan Huggett</a:t>
            </a:r>
            <a:endParaRPr sz="600">
              <a:solidFill>
                <a:schemeClr val="lt2"/>
              </a:solidFill>
            </a:endParaRPr>
          </a:p>
          <a:p>
            <a:pPr indent="0" lvl="0" marL="0" rtl="0" algn="ctr">
              <a:spcBef>
                <a:spcPts val="0"/>
              </a:spcBef>
              <a:spcAft>
                <a:spcPts val="0"/>
              </a:spcAft>
              <a:buNone/>
            </a:pPr>
            <a:r>
              <a:rPr lang="en" sz="600">
                <a:solidFill>
                  <a:schemeClr val="lt2"/>
                </a:solidFill>
              </a:rPr>
              <a:t>Mechanical Engineering</a:t>
            </a:r>
            <a:endParaRPr sz="600">
              <a:solidFill>
                <a:schemeClr val="lt2"/>
              </a:solidFill>
            </a:endParaRPr>
          </a:p>
        </p:txBody>
      </p:sp>
      <p:sp>
        <p:nvSpPr>
          <p:cNvPr id="685" name="Google Shape;685;p53"/>
          <p:cNvSpPr txBox="1"/>
          <p:nvPr/>
        </p:nvSpPr>
        <p:spPr>
          <a:xfrm>
            <a:off x="7456225" y="2779213"/>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Om Panchal</a:t>
            </a:r>
            <a:endParaRPr sz="600">
              <a:solidFill>
                <a:schemeClr val="lt2"/>
              </a:solidFill>
            </a:endParaRPr>
          </a:p>
          <a:p>
            <a:pPr indent="0" lvl="0" marL="0" rtl="0" algn="ctr">
              <a:spcBef>
                <a:spcPts val="0"/>
              </a:spcBef>
              <a:spcAft>
                <a:spcPts val="0"/>
              </a:spcAft>
              <a:buNone/>
            </a:pPr>
            <a:r>
              <a:rPr lang="en" sz="600">
                <a:solidFill>
                  <a:schemeClr val="lt2"/>
                </a:solidFill>
              </a:rPr>
              <a:t>Aerospace</a:t>
            </a:r>
            <a:r>
              <a:rPr lang="en" sz="600">
                <a:solidFill>
                  <a:schemeClr val="lt2"/>
                </a:solidFill>
              </a:rPr>
              <a:t> Engineering</a:t>
            </a:r>
            <a:endParaRPr sz="600">
              <a:solidFill>
                <a:schemeClr val="lt2"/>
              </a:solidFill>
            </a:endParaRPr>
          </a:p>
        </p:txBody>
      </p:sp>
      <p:sp>
        <p:nvSpPr>
          <p:cNvPr id="686" name="Google Shape;686;p53"/>
          <p:cNvSpPr txBox="1"/>
          <p:nvPr/>
        </p:nvSpPr>
        <p:spPr>
          <a:xfrm>
            <a:off x="6299625" y="2805863"/>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Sarwan Shah</a:t>
            </a:r>
            <a:endParaRPr sz="600">
              <a:solidFill>
                <a:schemeClr val="lt2"/>
              </a:solidFill>
            </a:endParaRPr>
          </a:p>
          <a:p>
            <a:pPr indent="0" lvl="0" marL="0" rtl="0" algn="ctr">
              <a:spcBef>
                <a:spcPts val="0"/>
              </a:spcBef>
              <a:spcAft>
                <a:spcPts val="0"/>
              </a:spcAft>
              <a:buNone/>
            </a:pPr>
            <a:r>
              <a:rPr lang="en" sz="600">
                <a:solidFill>
                  <a:schemeClr val="lt2"/>
                </a:solidFill>
              </a:rPr>
              <a:t>Electrical Engineering</a:t>
            </a:r>
            <a:endParaRPr sz="600">
              <a:solidFill>
                <a:schemeClr val="lt2"/>
              </a:solidFill>
            </a:endParaRPr>
          </a:p>
        </p:txBody>
      </p:sp>
      <p:sp>
        <p:nvSpPr>
          <p:cNvPr id="687" name="Google Shape;687;p53"/>
          <p:cNvSpPr txBox="1"/>
          <p:nvPr/>
        </p:nvSpPr>
        <p:spPr>
          <a:xfrm>
            <a:off x="5143038" y="2815900"/>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Tokiya Aono</a:t>
            </a:r>
            <a:endParaRPr sz="600">
              <a:solidFill>
                <a:schemeClr val="lt2"/>
              </a:solidFill>
            </a:endParaRPr>
          </a:p>
          <a:p>
            <a:pPr indent="0" lvl="0" marL="0" rtl="0" algn="ctr">
              <a:spcBef>
                <a:spcPts val="0"/>
              </a:spcBef>
              <a:spcAft>
                <a:spcPts val="0"/>
              </a:spcAft>
              <a:buNone/>
            </a:pPr>
            <a:r>
              <a:rPr lang="en" sz="600">
                <a:solidFill>
                  <a:schemeClr val="lt2"/>
                </a:solidFill>
              </a:rPr>
              <a:t>Fashion Design</a:t>
            </a:r>
            <a:endParaRPr sz="600">
              <a:solidFill>
                <a:schemeClr val="lt2"/>
              </a:solidFill>
            </a:endParaRPr>
          </a:p>
        </p:txBody>
      </p:sp>
      <p:sp>
        <p:nvSpPr>
          <p:cNvPr id="688" name="Google Shape;688;p53"/>
          <p:cNvSpPr txBox="1"/>
          <p:nvPr/>
        </p:nvSpPr>
        <p:spPr>
          <a:xfrm>
            <a:off x="3913525" y="2815900"/>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Haley Smallwood</a:t>
            </a:r>
            <a:endParaRPr sz="600">
              <a:solidFill>
                <a:schemeClr val="lt2"/>
              </a:solidFill>
            </a:endParaRPr>
          </a:p>
          <a:p>
            <a:pPr indent="0" lvl="0" marL="0" rtl="0" algn="ctr">
              <a:spcBef>
                <a:spcPts val="0"/>
              </a:spcBef>
              <a:spcAft>
                <a:spcPts val="0"/>
              </a:spcAft>
              <a:buNone/>
            </a:pPr>
            <a:r>
              <a:rPr lang="en" sz="600">
                <a:solidFill>
                  <a:schemeClr val="lt2"/>
                </a:solidFill>
              </a:rPr>
              <a:t>Industrial Design</a:t>
            </a:r>
            <a:endParaRPr sz="600">
              <a:solidFill>
                <a:schemeClr val="lt2"/>
              </a:solidFill>
            </a:endParaRPr>
          </a:p>
        </p:txBody>
      </p:sp>
      <p:sp>
        <p:nvSpPr>
          <p:cNvPr id="689" name="Google Shape;689;p53"/>
          <p:cNvSpPr txBox="1"/>
          <p:nvPr/>
        </p:nvSpPr>
        <p:spPr>
          <a:xfrm>
            <a:off x="3327925" y="3709175"/>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Ahmed Nasr</a:t>
            </a:r>
            <a:endParaRPr sz="600">
              <a:solidFill>
                <a:schemeClr val="lt2"/>
              </a:solidFill>
            </a:endParaRPr>
          </a:p>
          <a:p>
            <a:pPr indent="0" lvl="0" marL="0" rtl="0" algn="ctr">
              <a:spcBef>
                <a:spcPts val="0"/>
              </a:spcBef>
              <a:spcAft>
                <a:spcPts val="0"/>
              </a:spcAft>
              <a:buNone/>
            </a:pPr>
            <a:r>
              <a:rPr lang="en" sz="600">
                <a:solidFill>
                  <a:schemeClr val="lt2"/>
                </a:solidFill>
              </a:rPr>
              <a:t>Electrical Engineering</a:t>
            </a:r>
            <a:endParaRPr sz="600">
              <a:solidFill>
                <a:schemeClr val="lt2"/>
              </a:solidFill>
            </a:endParaRPr>
          </a:p>
        </p:txBody>
      </p:sp>
      <p:sp>
        <p:nvSpPr>
          <p:cNvPr id="690" name="Google Shape;690;p53"/>
          <p:cNvSpPr txBox="1"/>
          <p:nvPr/>
        </p:nvSpPr>
        <p:spPr>
          <a:xfrm>
            <a:off x="4330800" y="3709175"/>
            <a:ext cx="136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Nick Nguyen</a:t>
            </a:r>
            <a:endParaRPr sz="600">
              <a:solidFill>
                <a:schemeClr val="lt2"/>
              </a:solidFill>
            </a:endParaRPr>
          </a:p>
          <a:p>
            <a:pPr indent="0" lvl="0" marL="0" rtl="0" algn="ctr">
              <a:spcBef>
                <a:spcPts val="0"/>
              </a:spcBef>
              <a:spcAft>
                <a:spcPts val="0"/>
              </a:spcAft>
              <a:buNone/>
            </a:pPr>
            <a:r>
              <a:rPr lang="en" sz="600">
                <a:solidFill>
                  <a:schemeClr val="lt2"/>
                </a:solidFill>
              </a:rPr>
              <a:t>Computer Systems Engineering</a:t>
            </a:r>
            <a:endParaRPr sz="600">
              <a:solidFill>
                <a:schemeClr val="lt2"/>
              </a:solidFill>
            </a:endParaRPr>
          </a:p>
        </p:txBody>
      </p:sp>
      <p:sp>
        <p:nvSpPr>
          <p:cNvPr id="691" name="Google Shape;691;p53"/>
          <p:cNvSpPr txBox="1"/>
          <p:nvPr/>
        </p:nvSpPr>
        <p:spPr>
          <a:xfrm>
            <a:off x="5629300" y="3720838"/>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Vianka Jauregui</a:t>
            </a:r>
            <a:endParaRPr sz="600">
              <a:solidFill>
                <a:schemeClr val="lt2"/>
              </a:solidFill>
            </a:endParaRPr>
          </a:p>
          <a:p>
            <a:pPr indent="0" lvl="0" marL="0" rtl="0" algn="ctr">
              <a:spcBef>
                <a:spcPts val="0"/>
              </a:spcBef>
              <a:spcAft>
                <a:spcPts val="0"/>
              </a:spcAft>
              <a:buNone/>
            </a:pPr>
            <a:r>
              <a:rPr lang="en" sz="600">
                <a:solidFill>
                  <a:schemeClr val="lt2"/>
                </a:solidFill>
              </a:rPr>
              <a:t>Graphic Design</a:t>
            </a:r>
            <a:endParaRPr sz="600">
              <a:solidFill>
                <a:schemeClr val="lt2"/>
              </a:solidFill>
            </a:endParaRPr>
          </a:p>
        </p:txBody>
      </p:sp>
      <p:sp>
        <p:nvSpPr>
          <p:cNvPr id="692" name="Google Shape;692;p53"/>
          <p:cNvSpPr txBox="1"/>
          <p:nvPr/>
        </p:nvSpPr>
        <p:spPr>
          <a:xfrm>
            <a:off x="6807763" y="3700763"/>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Brian Ridenour </a:t>
            </a:r>
            <a:endParaRPr sz="600">
              <a:solidFill>
                <a:schemeClr val="lt2"/>
              </a:solidFill>
            </a:endParaRPr>
          </a:p>
          <a:p>
            <a:pPr indent="0" lvl="0" marL="0" rtl="0" algn="ctr">
              <a:spcBef>
                <a:spcPts val="0"/>
              </a:spcBef>
              <a:spcAft>
                <a:spcPts val="0"/>
              </a:spcAft>
              <a:buNone/>
            </a:pPr>
            <a:r>
              <a:rPr lang="en" sz="600">
                <a:solidFill>
                  <a:schemeClr val="lt2"/>
                </a:solidFill>
              </a:rPr>
              <a:t>Material Science</a:t>
            </a:r>
            <a:endParaRPr sz="600">
              <a:solidFill>
                <a:schemeClr val="lt2"/>
              </a:solidFill>
            </a:endParaRPr>
          </a:p>
        </p:txBody>
      </p:sp>
      <p:sp>
        <p:nvSpPr>
          <p:cNvPr id="693" name="Google Shape;693;p53"/>
          <p:cNvSpPr txBox="1"/>
          <p:nvPr/>
        </p:nvSpPr>
        <p:spPr>
          <a:xfrm>
            <a:off x="7930675" y="3700763"/>
            <a:ext cx="103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lt2"/>
                </a:solidFill>
              </a:rPr>
              <a:t>Benjamin Schnieper</a:t>
            </a:r>
            <a:endParaRPr sz="600">
              <a:solidFill>
                <a:schemeClr val="lt2"/>
              </a:solidFill>
            </a:endParaRPr>
          </a:p>
          <a:p>
            <a:pPr indent="0" lvl="0" marL="0" rtl="0" algn="ctr">
              <a:spcBef>
                <a:spcPts val="0"/>
              </a:spcBef>
              <a:spcAft>
                <a:spcPts val="0"/>
              </a:spcAft>
              <a:buNone/>
            </a:pPr>
            <a:r>
              <a:rPr lang="en" sz="600">
                <a:solidFill>
                  <a:schemeClr val="lt2"/>
                </a:solidFill>
              </a:rPr>
              <a:t>Industrial Design</a:t>
            </a:r>
            <a:endParaRPr sz="600">
              <a:solidFill>
                <a:schemeClr val="lt2"/>
              </a:solidFill>
            </a:endParaRPr>
          </a:p>
        </p:txBody>
      </p:sp>
      <p:sp>
        <p:nvSpPr>
          <p:cNvPr id="694" name="Google Shape;694;p53"/>
          <p:cNvSpPr txBox="1"/>
          <p:nvPr/>
        </p:nvSpPr>
        <p:spPr>
          <a:xfrm>
            <a:off x="200850" y="2530625"/>
            <a:ext cx="1439100" cy="4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James Bell </a:t>
            </a:r>
            <a:endParaRPr b="1" sz="800">
              <a:solidFill>
                <a:schemeClr val="lt1"/>
              </a:solidFill>
            </a:endParaRPr>
          </a:p>
          <a:p>
            <a:pPr indent="0" lvl="0" marL="0" rtl="0" algn="ctr">
              <a:spcBef>
                <a:spcPts val="0"/>
              </a:spcBef>
              <a:spcAft>
                <a:spcPts val="0"/>
              </a:spcAft>
              <a:buNone/>
            </a:pPr>
            <a:r>
              <a:rPr b="1" lang="en" sz="800">
                <a:solidFill>
                  <a:schemeClr val="lt1"/>
                </a:solidFill>
              </a:rPr>
              <a:t>Professor, </a:t>
            </a:r>
            <a:endParaRPr b="1" sz="800">
              <a:solidFill>
                <a:schemeClr val="lt1"/>
              </a:solidFill>
            </a:endParaRPr>
          </a:p>
          <a:p>
            <a:pPr indent="0" lvl="0" marL="0" rtl="0" algn="ctr">
              <a:spcBef>
                <a:spcPts val="0"/>
              </a:spcBef>
              <a:spcAft>
                <a:spcPts val="0"/>
              </a:spcAft>
              <a:buNone/>
            </a:pPr>
            <a:r>
              <a:rPr b="1" lang="en" sz="800">
                <a:solidFill>
                  <a:schemeClr val="lt1"/>
                </a:solidFill>
              </a:rPr>
              <a:t>Arizona State University</a:t>
            </a:r>
            <a:endParaRPr b="1" sz="800">
              <a:solidFill>
                <a:schemeClr val="lt1"/>
              </a:solidFill>
            </a:endParaRPr>
          </a:p>
        </p:txBody>
      </p:sp>
      <p:sp>
        <p:nvSpPr>
          <p:cNvPr id="695" name="Google Shape;695;p53"/>
          <p:cNvSpPr txBox="1"/>
          <p:nvPr/>
        </p:nvSpPr>
        <p:spPr>
          <a:xfrm>
            <a:off x="1723075" y="2530625"/>
            <a:ext cx="1439100" cy="4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James Rice</a:t>
            </a:r>
            <a:endParaRPr b="1" sz="800">
              <a:solidFill>
                <a:schemeClr val="lt1"/>
              </a:solidFill>
            </a:endParaRPr>
          </a:p>
          <a:p>
            <a:pPr indent="0" lvl="0" marL="0" rtl="0" algn="ctr">
              <a:spcBef>
                <a:spcPts val="0"/>
              </a:spcBef>
              <a:spcAft>
                <a:spcPts val="0"/>
              </a:spcAft>
              <a:buNone/>
            </a:pPr>
            <a:r>
              <a:rPr b="1" lang="en" sz="800">
                <a:solidFill>
                  <a:schemeClr val="lt1"/>
                </a:solidFill>
              </a:rPr>
              <a:t>Asst Research Scientist, Arizona State University</a:t>
            </a:r>
            <a:endParaRPr b="1" sz="800">
              <a:solidFill>
                <a:schemeClr val="lt1"/>
              </a:solidFill>
            </a:endParaRPr>
          </a:p>
        </p:txBody>
      </p:sp>
      <p:sp>
        <p:nvSpPr>
          <p:cNvPr id="696" name="Google Shape;696;p53"/>
          <p:cNvSpPr txBox="1"/>
          <p:nvPr/>
        </p:nvSpPr>
        <p:spPr>
          <a:xfrm>
            <a:off x="932600" y="4089200"/>
            <a:ext cx="1439100" cy="4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Tyler Smith</a:t>
            </a:r>
            <a:r>
              <a:rPr b="1" lang="en" sz="800">
                <a:solidFill>
                  <a:schemeClr val="lt1"/>
                </a:solidFill>
              </a:rPr>
              <a:t> </a:t>
            </a:r>
            <a:endParaRPr b="1" sz="800">
              <a:solidFill>
                <a:schemeClr val="lt1"/>
              </a:solidFill>
            </a:endParaRPr>
          </a:p>
          <a:p>
            <a:pPr indent="0" lvl="0" marL="0" rtl="0" algn="ctr">
              <a:spcBef>
                <a:spcPts val="0"/>
              </a:spcBef>
              <a:spcAft>
                <a:spcPts val="0"/>
              </a:spcAft>
              <a:buNone/>
            </a:pPr>
            <a:r>
              <a:rPr b="1" lang="en" sz="800">
                <a:solidFill>
                  <a:schemeClr val="lt1"/>
                </a:solidFill>
              </a:rPr>
              <a:t>Sr. Director, </a:t>
            </a:r>
            <a:endParaRPr b="1" sz="800">
              <a:solidFill>
                <a:schemeClr val="lt1"/>
              </a:solidFill>
            </a:endParaRPr>
          </a:p>
          <a:p>
            <a:pPr indent="0" lvl="0" marL="0" rtl="0" algn="ctr">
              <a:spcBef>
                <a:spcPts val="0"/>
              </a:spcBef>
              <a:spcAft>
                <a:spcPts val="0"/>
              </a:spcAft>
              <a:buNone/>
            </a:pPr>
            <a:r>
              <a:rPr b="1" lang="en" sz="800">
                <a:solidFill>
                  <a:schemeClr val="lt1"/>
                </a:solidFill>
              </a:rPr>
              <a:t>Luminosity Lab, </a:t>
            </a:r>
            <a:endParaRPr b="1" sz="800">
              <a:solidFill>
                <a:schemeClr val="lt1"/>
              </a:solidFill>
            </a:endParaRPr>
          </a:p>
          <a:p>
            <a:pPr indent="0" lvl="0" marL="0" rtl="0" algn="ctr">
              <a:spcBef>
                <a:spcPts val="0"/>
              </a:spcBef>
              <a:spcAft>
                <a:spcPts val="0"/>
              </a:spcAft>
              <a:buNone/>
            </a:pPr>
            <a:r>
              <a:rPr b="1" lang="en" sz="800">
                <a:solidFill>
                  <a:schemeClr val="lt1"/>
                </a:solidFill>
              </a:rPr>
              <a:t>Arizona State University</a:t>
            </a:r>
            <a:endParaRPr b="1" sz="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rgbClr val="BF9000"/>
                </a:solidFill>
              </a:rPr>
              <a:t>Problem </a:t>
            </a:r>
            <a:r>
              <a:rPr b="1" i="1" lang="en">
                <a:solidFill>
                  <a:srgbClr val="BF9000"/>
                </a:solidFill>
              </a:rPr>
              <a:t>Statement</a:t>
            </a:r>
            <a:endParaRPr/>
          </a:p>
          <a:p>
            <a:pPr indent="0" lvl="0" marL="0" rtl="0" algn="l">
              <a:spcBef>
                <a:spcPts val="0"/>
              </a:spcBef>
              <a:spcAft>
                <a:spcPts val="0"/>
              </a:spcAft>
              <a:buNone/>
            </a:pPr>
            <a:r>
              <a:t/>
            </a:r>
            <a:endParaRPr/>
          </a:p>
        </p:txBody>
      </p:sp>
      <p:pic>
        <p:nvPicPr>
          <p:cNvPr id="104" name="Google Shape;104;p18" title="Apollo 11 Lunar Descent Flight Director's Loop HD">
            <a:hlinkClick r:id="rId4"/>
          </p:cNvPr>
          <p:cNvPicPr preferRelativeResize="0"/>
          <p:nvPr/>
        </p:nvPicPr>
        <p:blipFill>
          <a:blip r:embed="rId5">
            <a:alphaModFix/>
          </a:blip>
          <a:stretch>
            <a:fillRect/>
          </a:stretch>
        </p:blipFill>
        <p:spPr>
          <a:xfrm>
            <a:off x="205150" y="981575"/>
            <a:ext cx="5757663" cy="3238675"/>
          </a:xfrm>
          <a:prstGeom prst="rect">
            <a:avLst/>
          </a:prstGeom>
          <a:noFill/>
          <a:ln>
            <a:noFill/>
          </a:ln>
        </p:spPr>
      </p:pic>
      <p:pic>
        <p:nvPicPr>
          <p:cNvPr id="105" name="Google Shape;105;p18"/>
          <p:cNvPicPr preferRelativeResize="0"/>
          <p:nvPr/>
        </p:nvPicPr>
        <p:blipFill>
          <a:blip r:embed="rId6">
            <a:alphaModFix/>
          </a:blip>
          <a:stretch>
            <a:fillRect/>
          </a:stretch>
        </p:blipFill>
        <p:spPr>
          <a:xfrm>
            <a:off x="6118644" y="79650"/>
            <a:ext cx="2719331" cy="2119783"/>
          </a:xfrm>
          <a:prstGeom prst="rect">
            <a:avLst/>
          </a:prstGeom>
          <a:noFill/>
          <a:ln>
            <a:noFill/>
          </a:ln>
        </p:spPr>
      </p:pic>
      <p:pic>
        <p:nvPicPr>
          <p:cNvPr id="106" name="Google Shape;106;p18"/>
          <p:cNvPicPr preferRelativeResize="0"/>
          <p:nvPr/>
        </p:nvPicPr>
        <p:blipFill>
          <a:blip r:embed="rId7">
            <a:alphaModFix/>
          </a:blip>
          <a:stretch>
            <a:fillRect/>
          </a:stretch>
        </p:blipFill>
        <p:spPr>
          <a:xfrm>
            <a:off x="6118650" y="2199423"/>
            <a:ext cx="2719324" cy="2020827"/>
          </a:xfrm>
          <a:prstGeom prst="rect">
            <a:avLst/>
          </a:prstGeom>
          <a:noFill/>
          <a:ln>
            <a:noFill/>
          </a:ln>
        </p:spPr>
      </p:pic>
      <p:grpSp>
        <p:nvGrpSpPr>
          <p:cNvPr id="107" name="Google Shape;107;p18"/>
          <p:cNvGrpSpPr/>
          <p:nvPr/>
        </p:nvGrpSpPr>
        <p:grpSpPr>
          <a:xfrm>
            <a:off x="2471286" y="4382450"/>
            <a:ext cx="4201414" cy="634976"/>
            <a:chOff x="5065699" y="875993"/>
            <a:chExt cx="3359519" cy="461700"/>
          </a:xfrm>
        </p:grpSpPr>
        <p:sp>
          <p:nvSpPr>
            <p:cNvPr id="108" name="Google Shape;108;p18"/>
            <p:cNvSpPr/>
            <p:nvPr/>
          </p:nvSpPr>
          <p:spPr>
            <a:xfrm>
              <a:off x="5111718" y="875993"/>
              <a:ext cx="3313500" cy="4617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8"/>
            <p:cNvSpPr txBox="1"/>
            <p:nvPr/>
          </p:nvSpPr>
          <p:spPr>
            <a:xfrm>
              <a:off x="5065699" y="938997"/>
              <a:ext cx="3359400" cy="33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~10% of regolith ejecta can enter orbit</a:t>
              </a:r>
              <a:endParaRPr sz="1800">
                <a:solidFill>
                  <a:schemeClr val="lt1"/>
                </a:solidFill>
              </a:endParaRPr>
            </a:p>
          </p:txBody>
        </p:sp>
      </p:grpSp>
      <p:sp>
        <p:nvSpPr>
          <p:cNvPr id="110" name="Google Shape;110;p18"/>
          <p:cNvSpPr txBox="1"/>
          <p:nvPr/>
        </p:nvSpPr>
        <p:spPr>
          <a:xfrm>
            <a:off x="8604025" y="0"/>
            <a:ext cx="4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[1]</a:t>
            </a:r>
            <a:endParaRPr sz="1800">
              <a:solidFill>
                <a:schemeClr val="lt1"/>
              </a:solidFill>
            </a:endParaRPr>
          </a:p>
        </p:txBody>
      </p:sp>
      <p:sp>
        <p:nvSpPr>
          <p:cNvPr id="111" name="Google Shape;111;p18"/>
          <p:cNvSpPr txBox="1"/>
          <p:nvPr/>
        </p:nvSpPr>
        <p:spPr>
          <a:xfrm>
            <a:off x="669800" y="4150975"/>
            <a:ext cx="4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[2]</a:t>
            </a:r>
            <a:endParaRPr sz="1800">
              <a:solidFill>
                <a:schemeClr val="lt1"/>
              </a:solidFill>
            </a:endParaRPr>
          </a:p>
        </p:txBody>
      </p:sp>
      <p:sp>
        <p:nvSpPr>
          <p:cNvPr id="112" name="Google Shape;112;p18"/>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4"/>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702" name="Google Shape;702;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[1] </a:t>
            </a:r>
            <a:r>
              <a:rPr lang="en" sz="1200">
                <a:solidFill>
                  <a:srgbClr val="000000"/>
                </a:solidFill>
              </a:rPr>
              <a:t>M. Wittal, J. Phillips Iii, P. Metzger, B. Link, J. Mantovani, and D. Batcheldor, “AAS 20-511  THE BEHAVIOR OF</a:t>
            </a:r>
            <a:endParaRPr sz="1200">
              <a:solidFill>
                <a:srgbClr val="000000"/>
              </a:solidFill>
            </a:endParaRPr>
          </a:p>
          <a:p>
            <a:pPr indent="457200" lvl="0" marL="0" rtl="0" algn="l">
              <a:spcBef>
                <a:spcPts val="1200"/>
              </a:spcBef>
              <a:spcAft>
                <a:spcPts val="0"/>
              </a:spcAft>
              <a:buNone/>
            </a:pPr>
            <a:r>
              <a:rPr lang="en" sz="1200">
                <a:solidFill>
                  <a:srgbClr val="000000"/>
                </a:solidFill>
              </a:rPr>
              <a:t>HIGH-VELOCITY DUST GENERATED BY LANDER PLUMES IN THE  LUNAR ENVIRONMENT.” Available:</a:t>
            </a:r>
            <a:endParaRPr sz="1200">
              <a:solidFill>
                <a:srgbClr val="000000"/>
              </a:solidFill>
            </a:endParaRPr>
          </a:p>
          <a:p>
            <a:pPr indent="457200" lvl="0" marL="0" rtl="0" algn="l">
              <a:spcBef>
                <a:spcPts val="1200"/>
              </a:spcBef>
              <a:spcAft>
                <a:spcPts val="0"/>
              </a:spcAft>
              <a:buNone/>
            </a:pPr>
            <a:r>
              <a:rPr lang="en" sz="1200">
                <a:solidFill>
                  <a:srgbClr val="000000"/>
                </a:solidFill>
              </a:rPr>
              <a:t>https://ntrs.nasa.gov/api/citations/20205003590/downloads/20_Wittaletal_LanderPlumeEjecta.pdf</a:t>
            </a:r>
            <a:endParaRPr sz="1200">
              <a:solidFill>
                <a:srgbClr val="000000"/>
              </a:solidFill>
            </a:endParaRPr>
          </a:p>
          <a:p>
            <a:pPr indent="0" lvl="0" marL="0" rtl="0" algn="l">
              <a:spcBef>
                <a:spcPts val="1200"/>
              </a:spcBef>
              <a:spcAft>
                <a:spcPts val="0"/>
              </a:spcAft>
              <a:buNone/>
            </a:pPr>
            <a:r>
              <a:rPr lang="en" sz="1200">
                <a:solidFill>
                  <a:srgbClr val="000000"/>
                </a:solidFill>
              </a:rPr>
              <a:t>[2] Obsolete, “Apollo 11 Lunar Descent Flight Director’s Loop HD,” YouTube, Aug. 10, 2014.</a:t>
            </a:r>
            <a:endParaRPr sz="1200">
              <a:solidFill>
                <a:srgbClr val="000000"/>
              </a:solidFill>
            </a:endParaRPr>
          </a:p>
          <a:p>
            <a:pPr indent="457200" lvl="0" marL="0" rtl="0" algn="l">
              <a:spcBef>
                <a:spcPts val="1200"/>
              </a:spcBef>
              <a:spcAft>
                <a:spcPts val="0"/>
              </a:spcAft>
              <a:buNone/>
            </a:pPr>
            <a:r>
              <a:rPr lang="en" sz="1200">
                <a:solidFill>
                  <a:srgbClr val="000000"/>
                </a:solidFill>
              </a:rPr>
              <a:t>https://www.youtube.com/watch?v=QKdKBILTUK4 (accessed Oct. 29, 2024).</a:t>
            </a:r>
            <a:endParaRPr sz="1200">
              <a:solidFill>
                <a:srgbClr val="000000"/>
              </a:solidFill>
            </a:endParaRPr>
          </a:p>
          <a:p>
            <a:pPr indent="0" lvl="0" marL="0" rtl="0" algn="l">
              <a:spcBef>
                <a:spcPts val="1200"/>
              </a:spcBef>
              <a:spcAft>
                <a:spcPts val="0"/>
              </a:spcAft>
              <a:buNone/>
            </a:pPr>
            <a:r>
              <a:rPr lang="en" sz="1200">
                <a:solidFill>
                  <a:srgbClr val="000000"/>
                </a:solidFill>
              </a:rPr>
              <a:t>[3] “NASA to Pick Next Generation Spacesuits for Moonwalking, Spacewalking - NASA,” NASA, May 27, 2022. </a:t>
            </a:r>
            <a:endParaRPr sz="1200">
              <a:solidFill>
                <a:srgbClr val="000000"/>
              </a:solidFill>
            </a:endParaRPr>
          </a:p>
          <a:p>
            <a:pPr indent="457200" lvl="0" marL="0" rtl="0" algn="l">
              <a:spcBef>
                <a:spcPts val="1200"/>
              </a:spcBef>
              <a:spcAft>
                <a:spcPts val="0"/>
              </a:spcAft>
              <a:buNone/>
            </a:pPr>
            <a:r>
              <a:rPr lang="en" sz="1200" u="sng">
                <a:solidFill>
                  <a:schemeClr val="hlink"/>
                </a:solidFill>
                <a:hlinkClick r:id="rId3"/>
              </a:rPr>
              <a:t>https://www.nasa.gov/news-release/nasa-to-pick-next-generation-spacesuits-for-moonwalking-spacewalking/</a:t>
            </a:r>
            <a:endParaRPr sz="1200">
              <a:solidFill>
                <a:srgbClr val="000000"/>
              </a:solidFill>
            </a:endParaRPr>
          </a:p>
          <a:p>
            <a:pPr indent="0" lvl="0" marL="457200" rtl="0" algn="l">
              <a:spcBef>
                <a:spcPts val="1200"/>
              </a:spcBef>
              <a:spcAft>
                <a:spcPts val="0"/>
              </a:spcAft>
              <a:buNone/>
            </a:pPr>
            <a:r>
              <a:rPr lang="en" sz="1200">
                <a:solidFill>
                  <a:srgbClr val="000000"/>
                </a:solidFill>
              </a:rPr>
              <a:t>(accessed Oct. 29, 2024).</a:t>
            </a:r>
            <a:endParaRPr sz="1200">
              <a:solidFill>
                <a:srgbClr val="000000"/>
              </a:solidFill>
            </a:endParaRPr>
          </a:p>
          <a:p>
            <a:pPr indent="0" lvl="0" marL="0" rtl="0" algn="l">
              <a:spcBef>
                <a:spcPts val="1200"/>
              </a:spcBef>
              <a:spcAft>
                <a:spcPts val="0"/>
              </a:spcAft>
              <a:buNone/>
            </a:pPr>
            <a:r>
              <a:rPr lang="en" sz="1200">
                <a:solidFill>
                  <a:srgbClr val="000000"/>
                </a:solidFill>
              </a:rPr>
              <a:t>‌</a:t>
            </a:r>
            <a:endParaRPr sz="1200">
              <a:solidFill>
                <a:srgbClr val="000000"/>
              </a:solidFill>
            </a:endParaRPr>
          </a:p>
          <a:p>
            <a:pPr indent="0" lvl="0" marL="0" rtl="0" algn="l">
              <a:spcBef>
                <a:spcPts val="1200"/>
              </a:spcBef>
              <a:spcAft>
                <a:spcPts val="0"/>
              </a:spcAft>
              <a:buNone/>
            </a:pPr>
            <a:r>
              <a:t/>
            </a:r>
            <a:endParaRPr sz="1200">
              <a:solidFill>
                <a:srgbClr val="000000"/>
              </a:solidFill>
            </a:endParaRPr>
          </a:p>
          <a:p>
            <a:pPr indent="0" lvl="0" marL="0" rtl="0" algn="l">
              <a:lnSpc>
                <a:spcPct val="100000"/>
              </a:lnSpc>
              <a:spcBef>
                <a:spcPts val="1200"/>
              </a:spcBef>
              <a:spcAft>
                <a:spcPts val="0"/>
              </a:spcAft>
              <a:buNone/>
            </a:pPr>
            <a:r>
              <a:t/>
            </a:r>
            <a:endParaRPr sz="1200">
              <a:solidFill>
                <a:schemeClr val="lt2"/>
              </a:solidFill>
            </a:endParaRPr>
          </a:p>
          <a:p>
            <a:pPr indent="0" lvl="0" marL="0" rtl="0" algn="l">
              <a:spcBef>
                <a:spcPts val="0"/>
              </a:spcBef>
              <a:spcAft>
                <a:spcPts val="1200"/>
              </a:spcAft>
              <a:buNone/>
            </a:pPr>
            <a:r>
              <a:t/>
            </a:r>
            <a:endParaRPr sz="1200"/>
          </a:p>
        </p:txBody>
      </p:sp>
      <p:sp>
        <p:nvSpPr>
          <p:cNvPr id="703" name="Google Shape;70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rgbClr val="BF9000"/>
                </a:solidFill>
              </a:rPr>
              <a:t>Problem </a:t>
            </a:r>
            <a:r>
              <a:rPr b="1" i="1" lang="en">
                <a:solidFill>
                  <a:srgbClr val="BF9000"/>
                </a:solidFill>
              </a:rPr>
              <a:t>Statement</a:t>
            </a:r>
            <a:endParaRPr/>
          </a:p>
          <a:p>
            <a:pPr indent="0" lvl="0" marL="0" rtl="0" algn="l">
              <a:spcBef>
                <a:spcPts val="0"/>
              </a:spcBef>
              <a:spcAft>
                <a:spcPts val="0"/>
              </a:spcAft>
              <a:buNone/>
            </a:pPr>
            <a:r>
              <a:t/>
            </a:r>
            <a:endParaRPr/>
          </a:p>
        </p:txBody>
      </p:sp>
      <p:pic>
        <p:nvPicPr>
          <p:cNvPr id="118" name="Google Shape;118;p19"/>
          <p:cNvPicPr preferRelativeResize="0"/>
          <p:nvPr/>
        </p:nvPicPr>
        <p:blipFill>
          <a:blip r:embed="rId3">
            <a:alphaModFix/>
          </a:blip>
          <a:stretch>
            <a:fillRect/>
          </a:stretch>
        </p:blipFill>
        <p:spPr>
          <a:xfrm>
            <a:off x="1423325" y="900800"/>
            <a:ext cx="6297351" cy="3542250"/>
          </a:xfrm>
          <a:prstGeom prst="rect">
            <a:avLst/>
          </a:prstGeom>
          <a:noFill/>
          <a:ln>
            <a:noFill/>
          </a:ln>
        </p:spPr>
      </p:pic>
      <p:sp>
        <p:nvSpPr>
          <p:cNvPr id="119" name="Google Shape;119;p19"/>
          <p:cNvSpPr txBox="1"/>
          <p:nvPr/>
        </p:nvSpPr>
        <p:spPr>
          <a:xfrm>
            <a:off x="7720675" y="3981350"/>
            <a:ext cx="49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[3]</a:t>
            </a:r>
            <a:endParaRPr sz="1800">
              <a:solidFill>
                <a:schemeClr val="lt1"/>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1120600" y="19602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System Overview</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1"/>
          <p:cNvPicPr preferRelativeResize="0"/>
          <p:nvPr/>
        </p:nvPicPr>
        <p:blipFill rotWithShape="1">
          <a:blip r:embed="rId4">
            <a:alphaModFix/>
          </a:blip>
          <a:srcRect b="16623" l="0" r="0" t="38397"/>
          <a:stretch/>
        </p:blipFill>
        <p:spPr>
          <a:xfrm>
            <a:off x="3295850" y="2092965"/>
            <a:ext cx="5801498" cy="1630874"/>
          </a:xfrm>
          <a:prstGeom prst="rect">
            <a:avLst/>
          </a:prstGeom>
          <a:noFill/>
          <a:ln>
            <a:noFill/>
          </a:ln>
        </p:spPr>
      </p:pic>
      <p:sp>
        <p:nvSpPr>
          <p:cNvPr id="132" name="Google Shape;132;p21"/>
          <p:cNvSpPr txBox="1"/>
          <p:nvPr>
            <p:ph type="title"/>
          </p:nvPr>
        </p:nvSpPr>
        <p:spPr>
          <a:xfrm>
            <a:off x="311700" y="79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420"/>
              <a:t>Aegis: </a:t>
            </a:r>
            <a:r>
              <a:rPr lang="en" sz="2420"/>
              <a:t>Inflatable</a:t>
            </a:r>
            <a:r>
              <a:rPr lang="en" sz="2420"/>
              <a:t> Landing Pad</a:t>
            </a:r>
            <a:endParaRPr sz="2420"/>
          </a:p>
        </p:txBody>
      </p:sp>
      <p:cxnSp>
        <p:nvCxnSpPr>
          <p:cNvPr id="133" name="Google Shape;133;p21"/>
          <p:cNvCxnSpPr/>
          <p:nvPr/>
        </p:nvCxnSpPr>
        <p:spPr>
          <a:xfrm>
            <a:off x="6155825" y="2975575"/>
            <a:ext cx="1019700" cy="649200"/>
          </a:xfrm>
          <a:prstGeom prst="straightConnector1">
            <a:avLst/>
          </a:prstGeom>
          <a:noFill/>
          <a:ln cap="flat" cmpd="sng" w="28575">
            <a:solidFill>
              <a:srgbClr val="BF9000"/>
            </a:solidFill>
            <a:prstDash val="solid"/>
            <a:round/>
            <a:headEnd len="med" w="med" type="triangle"/>
            <a:tailEnd len="med" w="med" type="none"/>
          </a:ln>
        </p:spPr>
      </p:cxnSp>
      <p:grpSp>
        <p:nvGrpSpPr>
          <p:cNvPr id="134" name="Google Shape;134;p21"/>
          <p:cNvGrpSpPr/>
          <p:nvPr/>
        </p:nvGrpSpPr>
        <p:grpSpPr>
          <a:xfrm>
            <a:off x="3442203" y="1500217"/>
            <a:ext cx="2131875" cy="871232"/>
            <a:chOff x="3649915" y="574472"/>
            <a:chExt cx="3359400" cy="1373100"/>
          </a:xfrm>
        </p:grpSpPr>
        <p:cxnSp>
          <p:nvCxnSpPr>
            <p:cNvPr id="135" name="Google Shape;135;p21"/>
            <p:cNvCxnSpPr>
              <a:stCxn id="136" idx="2"/>
            </p:cNvCxnSpPr>
            <p:nvPr/>
          </p:nvCxnSpPr>
          <p:spPr>
            <a:xfrm>
              <a:off x="5329615" y="1302272"/>
              <a:ext cx="1340400" cy="645300"/>
            </a:xfrm>
            <a:prstGeom prst="straightConnector1">
              <a:avLst/>
            </a:prstGeom>
            <a:noFill/>
            <a:ln cap="flat" cmpd="sng" w="28575">
              <a:solidFill>
                <a:srgbClr val="BF9000"/>
              </a:solidFill>
              <a:prstDash val="solid"/>
              <a:round/>
              <a:headEnd len="med" w="med" type="none"/>
              <a:tailEnd len="med" w="med" type="oval"/>
            </a:ln>
          </p:spPr>
        </p:cxnSp>
        <p:grpSp>
          <p:nvGrpSpPr>
            <p:cNvPr id="137" name="Google Shape;137;p21"/>
            <p:cNvGrpSpPr/>
            <p:nvPr/>
          </p:nvGrpSpPr>
          <p:grpSpPr>
            <a:xfrm>
              <a:off x="3649915" y="574472"/>
              <a:ext cx="3359400" cy="727800"/>
              <a:chOff x="5541265" y="370897"/>
              <a:chExt cx="3359400" cy="727800"/>
            </a:xfrm>
          </p:grpSpPr>
          <p:sp>
            <p:nvSpPr>
              <p:cNvPr id="138" name="Google Shape;138;p21"/>
              <p:cNvSpPr/>
              <p:nvPr/>
            </p:nvSpPr>
            <p:spPr>
              <a:xfrm>
                <a:off x="5748715" y="370897"/>
                <a:ext cx="2944500" cy="7278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1"/>
              <p:cNvSpPr txBox="1"/>
              <p:nvPr/>
            </p:nvSpPr>
            <p:spPr>
              <a:xfrm>
                <a:off x="5541265" y="370897"/>
                <a:ext cx="3359400" cy="72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Inflated Skeleton</a:t>
                </a:r>
                <a:endParaRPr sz="1800">
                  <a:solidFill>
                    <a:schemeClr val="lt1"/>
                  </a:solidFill>
                </a:endParaRPr>
              </a:p>
            </p:txBody>
          </p:sp>
        </p:grpSp>
      </p:grpSp>
      <p:grpSp>
        <p:nvGrpSpPr>
          <p:cNvPr id="139" name="Google Shape;139;p21"/>
          <p:cNvGrpSpPr/>
          <p:nvPr/>
        </p:nvGrpSpPr>
        <p:grpSpPr>
          <a:xfrm>
            <a:off x="7281599" y="1500237"/>
            <a:ext cx="1619075" cy="1231410"/>
            <a:chOff x="4294764" y="864497"/>
            <a:chExt cx="2551332" cy="1940756"/>
          </a:xfrm>
        </p:grpSpPr>
        <p:cxnSp>
          <p:nvCxnSpPr>
            <p:cNvPr id="140" name="Google Shape;140;p21"/>
            <p:cNvCxnSpPr/>
            <p:nvPr/>
          </p:nvCxnSpPr>
          <p:spPr>
            <a:xfrm flipH="1">
              <a:off x="4294764" y="1530553"/>
              <a:ext cx="1670700" cy="1274700"/>
            </a:xfrm>
            <a:prstGeom prst="straightConnector1">
              <a:avLst/>
            </a:prstGeom>
            <a:noFill/>
            <a:ln cap="flat" cmpd="sng" w="28575">
              <a:solidFill>
                <a:srgbClr val="BF9000"/>
              </a:solidFill>
              <a:prstDash val="solid"/>
              <a:round/>
              <a:headEnd len="med" w="med" type="none"/>
              <a:tailEnd len="med" w="med" type="oval"/>
            </a:ln>
          </p:spPr>
        </p:cxnSp>
        <p:grpSp>
          <p:nvGrpSpPr>
            <p:cNvPr id="141" name="Google Shape;141;p21"/>
            <p:cNvGrpSpPr/>
            <p:nvPr/>
          </p:nvGrpSpPr>
          <p:grpSpPr>
            <a:xfrm>
              <a:off x="5038896" y="864497"/>
              <a:ext cx="1807200" cy="727800"/>
              <a:chOff x="6930246" y="660922"/>
              <a:chExt cx="1807200" cy="727800"/>
            </a:xfrm>
          </p:grpSpPr>
          <p:sp>
            <p:nvSpPr>
              <p:cNvPr id="142" name="Google Shape;142;p21"/>
              <p:cNvSpPr/>
              <p:nvPr/>
            </p:nvSpPr>
            <p:spPr>
              <a:xfrm>
                <a:off x="6930246" y="714600"/>
                <a:ext cx="1807200" cy="6204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1"/>
              <p:cNvSpPr txBox="1"/>
              <p:nvPr/>
            </p:nvSpPr>
            <p:spPr>
              <a:xfrm>
                <a:off x="7220798" y="660922"/>
                <a:ext cx="1226100" cy="72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Tarp</a:t>
                </a:r>
                <a:endParaRPr sz="1800">
                  <a:solidFill>
                    <a:schemeClr val="lt1"/>
                  </a:solidFill>
                </a:endParaRPr>
              </a:p>
            </p:txBody>
          </p:sp>
        </p:grpSp>
      </p:grpSp>
      <p:grpSp>
        <p:nvGrpSpPr>
          <p:cNvPr id="144" name="Google Shape;144;p21"/>
          <p:cNvGrpSpPr/>
          <p:nvPr/>
        </p:nvGrpSpPr>
        <p:grpSpPr>
          <a:xfrm>
            <a:off x="6458983" y="3589484"/>
            <a:ext cx="1445175" cy="461789"/>
            <a:chOff x="6459743" y="660921"/>
            <a:chExt cx="2277300" cy="727800"/>
          </a:xfrm>
        </p:grpSpPr>
        <p:sp>
          <p:nvSpPr>
            <p:cNvPr id="145" name="Google Shape;145;p21"/>
            <p:cNvSpPr/>
            <p:nvPr/>
          </p:nvSpPr>
          <p:spPr>
            <a:xfrm>
              <a:off x="6459743" y="714606"/>
              <a:ext cx="2277300" cy="6204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1"/>
            <p:cNvSpPr txBox="1"/>
            <p:nvPr/>
          </p:nvSpPr>
          <p:spPr>
            <a:xfrm>
              <a:off x="6616934" y="660921"/>
              <a:ext cx="1962900" cy="72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Anchors</a:t>
              </a:r>
              <a:endParaRPr sz="1800">
                <a:solidFill>
                  <a:schemeClr val="lt1"/>
                </a:solidFill>
              </a:endParaRPr>
            </a:p>
          </p:txBody>
        </p:sp>
      </p:grpSp>
      <p:pic>
        <p:nvPicPr>
          <p:cNvPr id="147" name="Google Shape;147;p21"/>
          <p:cNvPicPr preferRelativeResize="0"/>
          <p:nvPr/>
        </p:nvPicPr>
        <p:blipFill rotWithShape="1">
          <a:blip r:embed="rId5">
            <a:alphaModFix/>
          </a:blip>
          <a:srcRect b="0" l="33979" r="35194" t="0"/>
          <a:stretch/>
        </p:blipFill>
        <p:spPr>
          <a:xfrm>
            <a:off x="5574075" y="3589472"/>
            <a:ext cx="723451" cy="1466754"/>
          </a:xfrm>
          <a:prstGeom prst="rect">
            <a:avLst/>
          </a:prstGeom>
          <a:noFill/>
          <a:ln>
            <a:noFill/>
          </a:ln>
        </p:spPr>
      </p:pic>
      <p:sp>
        <p:nvSpPr>
          <p:cNvPr id="148" name="Google Shape;148;p21"/>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pic>
        <p:nvPicPr>
          <p:cNvPr id="149" name="Google Shape;149;p21"/>
          <p:cNvPicPr preferRelativeResize="0"/>
          <p:nvPr/>
        </p:nvPicPr>
        <p:blipFill rotWithShape="1">
          <a:blip r:embed="rId6">
            <a:alphaModFix/>
          </a:blip>
          <a:srcRect b="20052" l="0" r="0" t="31769"/>
          <a:stretch/>
        </p:blipFill>
        <p:spPr>
          <a:xfrm>
            <a:off x="-1055950" y="2051987"/>
            <a:ext cx="5688274" cy="1712874"/>
          </a:xfrm>
          <a:prstGeom prst="rect">
            <a:avLst/>
          </a:prstGeom>
          <a:noFill/>
          <a:ln>
            <a:noFill/>
          </a:ln>
        </p:spPr>
      </p:pic>
      <p:grpSp>
        <p:nvGrpSpPr>
          <p:cNvPr id="150" name="Google Shape;150;p21"/>
          <p:cNvGrpSpPr/>
          <p:nvPr/>
        </p:nvGrpSpPr>
        <p:grpSpPr>
          <a:xfrm>
            <a:off x="449076" y="3346139"/>
            <a:ext cx="2131875" cy="1088497"/>
            <a:chOff x="3086458" y="-126946"/>
            <a:chExt cx="3359400" cy="1715519"/>
          </a:xfrm>
        </p:grpSpPr>
        <p:cxnSp>
          <p:nvCxnSpPr>
            <p:cNvPr id="151" name="Google Shape;151;p21"/>
            <p:cNvCxnSpPr/>
            <p:nvPr/>
          </p:nvCxnSpPr>
          <p:spPr>
            <a:xfrm flipH="1" rot="10800000">
              <a:off x="4749355" y="-126946"/>
              <a:ext cx="513300" cy="1034100"/>
            </a:xfrm>
            <a:prstGeom prst="straightConnector1">
              <a:avLst/>
            </a:prstGeom>
            <a:noFill/>
            <a:ln cap="flat" cmpd="sng" w="28575">
              <a:solidFill>
                <a:srgbClr val="BF9000"/>
              </a:solidFill>
              <a:prstDash val="solid"/>
              <a:round/>
              <a:headEnd len="med" w="med" type="none"/>
              <a:tailEnd len="med" w="med" type="oval"/>
            </a:ln>
          </p:spPr>
        </p:cxnSp>
        <p:grpSp>
          <p:nvGrpSpPr>
            <p:cNvPr id="152" name="Google Shape;152;p21"/>
            <p:cNvGrpSpPr/>
            <p:nvPr/>
          </p:nvGrpSpPr>
          <p:grpSpPr>
            <a:xfrm>
              <a:off x="3086458" y="860773"/>
              <a:ext cx="3359400" cy="727800"/>
              <a:chOff x="4977808" y="657198"/>
              <a:chExt cx="3359400" cy="727800"/>
            </a:xfrm>
          </p:grpSpPr>
          <p:sp>
            <p:nvSpPr>
              <p:cNvPr id="153" name="Google Shape;153;p21"/>
              <p:cNvSpPr/>
              <p:nvPr/>
            </p:nvSpPr>
            <p:spPr>
              <a:xfrm>
                <a:off x="5599262" y="714654"/>
                <a:ext cx="2116500" cy="6129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1"/>
              <p:cNvSpPr txBox="1"/>
              <p:nvPr/>
            </p:nvSpPr>
            <p:spPr>
              <a:xfrm>
                <a:off x="4977808" y="657198"/>
                <a:ext cx="3359400" cy="72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Enclosure</a:t>
                </a:r>
                <a:endParaRPr sz="1800">
                  <a:solidFill>
                    <a:schemeClr val="lt1"/>
                  </a:solidFill>
                </a:endParaRPr>
              </a:p>
            </p:txBody>
          </p:sp>
        </p:grpSp>
      </p:grpSp>
      <p:grpSp>
        <p:nvGrpSpPr>
          <p:cNvPr id="155" name="Google Shape;155;p21"/>
          <p:cNvGrpSpPr/>
          <p:nvPr/>
        </p:nvGrpSpPr>
        <p:grpSpPr>
          <a:xfrm>
            <a:off x="987865" y="1704950"/>
            <a:ext cx="2131875" cy="1092990"/>
            <a:chOff x="4154717" y="909551"/>
            <a:chExt cx="3359400" cy="1722600"/>
          </a:xfrm>
        </p:grpSpPr>
        <p:cxnSp>
          <p:nvCxnSpPr>
            <p:cNvPr id="156" name="Google Shape;156;p21"/>
            <p:cNvCxnSpPr>
              <a:stCxn id="157" idx="2"/>
            </p:cNvCxnSpPr>
            <p:nvPr/>
          </p:nvCxnSpPr>
          <p:spPr>
            <a:xfrm flipH="1">
              <a:off x="5529617" y="1637351"/>
              <a:ext cx="304800" cy="994800"/>
            </a:xfrm>
            <a:prstGeom prst="straightConnector1">
              <a:avLst/>
            </a:prstGeom>
            <a:noFill/>
            <a:ln cap="flat" cmpd="sng" w="28575">
              <a:solidFill>
                <a:srgbClr val="BF9000"/>
              </a:solidFill>
              <a:prstDash val="solid"/>
              <a:round/>
              <a:headEnd len="med" w="med" type="none"/>
              <a:tailEnd len="med" w="med" type="oval"/>
            </a:ln>
          </p:spPr>
        </p:cxnSp>
        <p:grpSp>
          <p:nvGrpSpPr>
            <p:cNvPr id="158" name="Google Shape;158;p21"/>
            <p:cNvGrpSpPr/>
            <p:nvPr/>
          </p:nvGrpSpPr>
          <p:grpSpPr>
            <a:xfrm>
              <a:off x="4154717" y="909551"/>
              <a:ext cx="3359400" cy="736417"/>
              <a:chOff x="6046067" y="705976"/>
              <a:chExt cx="3359400" cy="736417"/>
            </a:xfrm>
          </p:grpSpPr>
          <p:sp>
            <p:nvSpPr>
              <p:cNvPr id="159" name="Google Shape;159;p21"/>
              <p:cNvSpPr/>
              <p:nvPr/>
            </p:nvSpPr>
            <p:spPr>
              <a:xfrm>
                <a:off x="6393939" y="714593"/>
                <a:ext cx="2663700" cy="727800"/>
              </a:xfrm>
              <a:prstGeom prst="snip2DiagRect">
                <a:avLst>
                  <a:gd fmla="val 0" name="adj1"/>
                  <a:gd fmla="val 16667" name="adj2"/>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1"/>
              <p:cNvSpPr txBox="1"/>
              <p:nvPr/>
            </p:nvSpPr>
            <p:spPr>
              <a:xfrm>
                <a:off x="6046067" y="705976"/>
                <a:ext cx="3359400" cy="72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Heat </a:t>
                </a:r>
                <a:r>
                  <a:rPr lang="en" sz="1800">
                    <a:solidFill>
                      <a:schemeClr val="lt1"/>
                    </a:solidFill>
                  </a:rPr>
                  <a:t>Shield</a:t>
                </a:r>
                <a:endParaRPr sz="1800">
                  <a:solidFill>
                    <a:schemeClr val="lt1"/>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0" y="1960225"/>
            <a:ext cx="63021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CONCEPT OF OPERATIONS</a:t>
            </a:r>
            <a:endParaRPr/>
          </a:p>
        </p:txBody>
      </p:sp>
      <p:sp>
        <p:nvSpPr>
          <p:cNvPr id="165" name="Google Shape;165;p22"/>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83425" y="79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CON-OPS</a:t>
            </a:r>
            <a:endParaRPr/>
          </a:p>
        </p:txBody>
      </p:sp>
      <p:pic>
        <p:nvPicPr>
          <p:cNvPr id="171" name="Google Shape;171;p23"/>
          <p:cNvPicPr preferRelativeResize="0"/>
          <p:nvPr/>
        </p:nvPicPr>
        <p:blipFill>
          <a:blip r:embed="rId3">
            <a:alphaModFix/>
          </a:blip>
          <a:stretch>
            <a:fillRect/>
          </a:stretch>
        </p:blipFill>
        <p:spPr>
          <a:xfrm>
            <a:off x="1958878" y="1090454"/>
            <a:ext cx="4769676" cy="3511741"/>
          </a:xfrm>
          <a:prstGeom prst="rect">
            <a:avLst/>
          </a:prstGeom>
          <a:noFill/>
          <a:ln>
            <a:noFill/>
          </a:ln>
        </p:spPr>
      </p:pic>
      <p:pic>
        <p:nvPicPr>
          <p:cNvPr id="172" name="Google Shape;172;p23"/>
          <p:cNvPicPr preferRelativeResize="0"/>
          <p:nvPr/>
        </p:nvPicPr>
        <p:blipFill>
          <a:blip r:embed="rId4">
            <a:alphaModFix/>
          </a:blip>
          <a:stretch>
            <a:fillRect/>
          </a:stretch>
        </p:blipFill>
        <p:spPr>
          <a:xfrm>
            <a:off x="1958874" y="1055004"/>
            <a:ext cx="4769674" cy="3582652"/>
          </a:xfrm>
          <a:prstGeom prst="rect">
            <a:avLst/>
          </a:prstGeom>
          <a:noFill/>
          <a:ln>
            <a:noFill/>
          </a:ln>
        </p:spPr>
      </p:pic>
      <p:pic>
        <p:nvPicPr>
          <p:cNvPr id="173" name="Google Shape;173;p23"/>
          <p:cNvPicPr preferRelativeResize="0"/>
          <p:nvPr/>
        </p:nvPicPr>
        <p:blipFill>
          <a:blip r:embed="rId5">
            <a:alphaModFix/>
          </a:blip>
          <a:stretch>
            <a:fillRect/>
          </a:stretch>
        </p:blipFill>
        <p:spPr>
          <a:xfrm>
            <a:off x="1958874" y="1049625"/>
            <a:ext cx="4769677" cy="3593415"/>
          </a:xfrm>
          <a:prstGeom prst="rect">
            <a:avLst/>
          </a:prstGeom>
          <a:noFill/>
          <a:ln>
            <a:noFill/>
          </a:ln>
        </p:spPr>
      </p:pic>
      <p:pic>
        <p:nvPicPr>
          <p:cNvPr id="174" name="Google Shape;174;p23"/>
          <p:cNvPicPr preferRelativeResize="0"/>
          <p:nvPr/>
        </p:nvPicPr>
        <p:blipFill>
          <a:blip r:embed="rId6">
            <a:alphaModFix/>
          </a:blip>
          <a:stretch>
            <a:fillRect/>
          </a:stretch>
        </p:blipFill>
        <p:spPr>
          <a:xfrm>
            <a:off x="1958876" y="1062353"/>
            <a:ext cx="4769674" cy="3568004"/>
          </a:xfrm>
          <a:prstGeom prst="rect">
            <a:avLst/>
          </a:prstGeom>
          <a:noFill/>
          <a:ln>
            <a:noFill/>
          </a:ln>
        </p:spPr>
      </p:pic>
      <p:pic>
        <p:nvPicPr>
          <p:cNvPr id="175" name="Google Shape;175;p23"/>
          <p:cNvPicPr preferRelativeResize="0"/>
          <p:nvPr/>
        </p:nvPicPr>
        <p:blipFill>
          <a:blip r:embed="rId7">
            <a:alphaModFix/>
          </a:blip>
          <a:stretch>
            <a:fillRect/>
          </a:stretch>
        </p:blipFill>
        <p:spPr>
          <a:xfrm>
            <a:off x="1958866" y="1062285"/>
            <a:ext cx="4769676" cy="3568102"/>
          </a:xfrm>
          <a:prstGeom prst="rect">
            <a:avLst/>
          </a:prstGeom>
          <a:noFill/>
          <a:ln>
            <a:noFill/>
          </a:ln>
        </p:spPr>
      </p:pic>
      <p:pic>
        <p:nvPicPr>
          <p:cNvPr id="176" name="Google Shape;176;p23"/>
          <p:cNvPicPr preferRelativeResize="0"/>
          <p:nvPr/>
        </p:nvPicPr>
        <p:blipFill>
          <a:blip r:embed="rId8">
            <a:alphaModFix/>
          </a:blip>
          <a:stretch>
            <a:fillRect/>
          </a:stretch>
        </p:blipFill>
        <p:spPr>
          <a:xfrm>
            <a:off x="1958888" y="1045809"/>
            <a:ext cx="4769675" cy="3601007"/>
          </a:xfrm>
          <a:prstGeom prst="rect">
            <a:avLst/>
          </a:prstGeom>
          <a:noFill/>
          <a:ln>
            <a:noFill/>
          </a:ln>
        </p:spPr>
      </p:pic>
      <p:pic>
        <p:nvPicPr>
          <p:cNvPr id="177" name="Google Shape;177;p23"/>
          <p:cNvPicPr preferRelativeResize="0"/>
          <p:nvPr/>
        </p:nvPicPr>
        <p:blipFill>
          <a:blip r:embed="rId9">
            <a:alphaModFix/>
          </a:blip>
          <a:stretch>
            <a:fillRect/>
          </a:stretch>
        </p:blipFill>
        <p:spPr>
          <a:xfrm>
            <a:off x="1958888" y="1013669"/>
            <a:ext cx="4769675" cy="3665388"/>
          </a:xfrm>
          <a:prstGeom prst="rect">
            <a:avLst/>
          </a:prstGeom>
          <a:noFill/>
          <a:ln>
            <a:noFill/>
          </a:ln>
        </p:spPr>
      </p:pic>
      <p:pic>
        <p:nvPicPr>
          <p:cNvPr id="178" name="Google Shape;178;p23"/>
          <p:cNvPicPr preferRelativeResize="0"/>
          <p:nvPr/>
        </p:nvPicPr>
        <p:blipFill>
          <a:blip r:embed="rId10">
            <a:alphaModFix/>
          </a:blip>
          <a:stretch>
            <a:fillRect/>
          </a:stretch>
        </p:blipFill>
        <p:spPr>
          <a:xfrm>
            <a:off x="1958878" y="1048109"/>
            <a:ext cx="4769675" cy="3596397"/>
          </a:xfrm>
          <a:prstGeom prst="rect">
            <a:avLst/>
          </a:prstGeom>
          <a:noFill/>
          <a:ln>
            <a:noFill/>
          </a:ln>
        </p:spPr>
      </p:pic>
      <p:pic>
        <p:nvPicPr>
          <p:cNvPr id="179" name="Google Shape;179;p23"/>
          <p:cNvPicPr preferRelativeResize="0"/>
          <p:nvPr/>
        </p:nvPicPr>
        <p:blipFill>
          <a:blip r:embed="rId11">
            <a:alphaModFix/>
          </a:blip>
          <a:stretch>
            <a:fillRect/>
          </a:stretch>
        </p:blipFill>
        <p:spPr>
          <a:xfrm>
            <a:off x="1894416" y="1013613"/>
            <a:ext cx="4898634" cy="3665375"/>
          </a:xfrm>
          <a:prstGeom prst="rect">
            <a:avLst/>
          </a:prstGeom>
          <a:noFill/>
          <a:ln>
            <a:noFill/>
          </a:ln>
        </p:spPr>
      </p:pic>
      <p:pic>
        <p:nvPicPr>
          <p:cNvPr id="180" name="Google Shape;180;p23"/>
          <p:cNvPicPr preferRelativeResize="0"/>
          <p:nvPr/>
        </p:nvPicPr>
        <p:blipFill>
          <a:blip r:embed="rId12">
            <a:alphaModFix/>
          </a:blip>
          <a:stretch>
            <a:fillRect/>
          </a:stretch>
        </p:blipFill>
        <p:spPr>
          <a:xfrm>
            <a:off x="1894400" y="924025"/>
            <a:ext cx="4898624" cy="3844676"/>
          </a:xfrm>
          <a:prstGeom prst="rect">
            <a:avLst/>
          </a:prstGeom>
          <a:noFill/>
          <a:ln>
            <a:noFill/>
          </a:ln>
        </p:spPr>
      </p:pic>
      <p:pic>
        <p:nvPicPr>
          <p:cNvPr id="181" name="Google Shape;181;p23"/>
          <p:cNvPicPr preferRelativeResize="0"/>
          <p:nvPr/>
        </p:nvPicPr>
        <p:blipFill>
          <a:blip r:embed="rId13">
            <a:alphaModFix/>
          </a:blip>
          <a:stretch>
            <a:fillRect/>
          </a:stretch>
        </p:blipFill>
        <p:spPr>
          <a:xfrm>
            <a:off x="1894400" y="925175"/>
            <a:ext cx="4898626" cy="3844674"/>
          </a:xfrm>
          <a:prstGeom prst="rect">
            <a:avLst/>
          </a:prstGeom>
          <a:noFill/>
          <a:ln>
            <a:noFill/>
          </a:ln>
        </p:spPr>
      </p:pic>
      <p:pic>
        <p:nvPicPr>
          <p:cNvPr id="182" name="Google Shape;182;p23"/>
          <p:cNvPicPr preferRelativeResize="0"/>
          <p:nvPr/>
        </p:nvPicPr>
        <p:blipFill>
          <a:blip r:embed="rId14">
            <a:alphaModFix/>
          </a:blip>
          <a:stretch>
            <a:fillRect/>
          </a:stretch>
        </p:blipFill>
        <p:spPr>
          <a:xfrm>
            <a:off x="1777303" y="923976"/>
            <a:ext cx="5132815" cy="3844676"/>
          </a:xfrm>
          <a:prstGeom prst="rect">
            <a:avLst/>
          </a:prstGeom>
          <a:noFill/>
          <a:ln>
            <a:noFill/>
          </a:ln>
        </p:spPr>
      </p:pic>
      <p:sp>
        <p:nvSpPr>
          <p:cNvPr id="183" name="Google Shape;183;p23"/>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rPr>
              <a:t>‹#›</a:t>
            </a:fld>
            <a:r>
              <a:rPr lang="en">
                <a:solidFill>
                  <a:srgbClr val="000000"/>
                </a:solidFill>
              </a:rPr>
              <a:t>/37</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